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9" r:id="rId1"/>
    <p:sldMasterId id="2147483740" r:id="rId2"/>
    <p:sldMasterId id="2147483775" r:id="rId3"/>
    <p:sldMasterId id="2147483790" r:id="rId4"/>
  </p:sldMasterIdLst>
  <p:notesMasterIdLst>
    <p:notesMasterId r:id="rId22"/>
  </p:notesMasterIdLst>
  <p:sldIdLst>
    <p:sldId id="652" r:id="rId5"/>
    <p:sldId id="2126987308" r:id="rId6"/>
    <p:sldId id="338" r:id="rId7"/>
    <p:sldId id="2147375548" r:id="rId8"/>
    <p:sldId id="2147375544" r:id="rId9"/>
    <p:sldId id="2147375549" r:id="rId10"/>
    <p:sldId id="768" r:id="rId11"/>
    <p:sldId id="2146847029" r:id="rId12"/>
    <p:sldId id="2147375546" r:id="rId13"/>
    <p:sldId id="2147375545" r:id="rId14"/>
    <p:sldId id="2146847024" r:id="rId15"/>
    <p:sldId id="2146847028" r:id="rId16"/>
    <p:sldId id="2146847023" r:id="rId17"/>
    <p:sldId id="2146847030" r:id="rId18"/>
    <p:sldId id="2146847031" r:id="rId19"/>
    <p:sldId id="2126987311" r:id="rId20"/>
    <p:sldId id="271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551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DD7E13-628E-4289-9234-604E1247CD0E}">
  <a:tblStyle styleId="{ACDD7E13-628E-4289-9234-604E1247CD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143F44-B595-4902-B948-6BC4611070FC}" styleName="Table_1">
    <a:wholeTbl>
      <a:tcTxStyle b="off" i="off">
        <a:font>
          <a:latin typeface="Verdana"/>
          <a:ea typeface="Verdana"/>
          <a:cs typeface="Verdan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7F8EA"/>
          </a:solidFill>
        </a:fill>
      </a:tcStyle>
    </a:wholeTbl>
    <a:band1H>
      <a:tcTxStyle/>
      <a:tcStyle>
        <a:tcBdr/>
        <a:fill>
          <a:solidFill>
            <a:srgbClr val="EDEFD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DEFD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Verdana"/>
          <a:ea typeface="Verdana"/>
          <a:cs typeface="Verdan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Verdana"/>
          <a:ea typeface="Verdana"/>
          <a:cs typeface="Verdan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2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3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  <a:p>
            <a:r>
              <a:rPr lang="en-US" dirty="0"/>
              <a:t>Certification guidance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0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8EB32-0A30-4BE1-8F61-0C745B9291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3203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22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3E5F7-86CF-5E4D-8FB1-602A6A2F25A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14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6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68422-492D-46E9-AE82-21C48EDA04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50120"/>
            <a:ext cx="8229600" cy="568875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57200" y="1261872"/>
            <a:ext cx="8229600" cy="3301320"/>
          </a:xfrm>
          <a:prstGeom prst="rect">
            <a:avLst/>
          </a:prstGeom>
        </p:spPr>
        <p:txBody>
          <a:bodyPr>
            <a:noAutofit/>
          </a:bodyPr>
          <a:lstStyle>
            <a:lvl1pPr marL="233357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spc="0">
                <a:solidFill>
                  <a:schemeClr val="tx1"/>
                </a:solidFill>
              </a:defRPr>
            </a:lvl1pPr>
            <a:lvl2pPr marL="685783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spc="0">
                <a:solidFill>
                  <a:schemeClr val="tx1"/>
                </a:solidFill>
              </a:defRPr>
            </a:lvl2pPr>
            <a:lvl3pPr marL="1142915" indent="-228582">
              <a:buClr>
                <a:schemeClr val="accent1"/>
              </a:buClr>
              <a:buFont typeface="Arial" panose="020B0604020202020204" pitchFamily="34" charset="0"/>
              <a:buChar char="•"/>
              <a:defRPr sz="1200" spc="0">
                <a:solidFill>
                  <a:schemeClr val="tx1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C8824-0868-4FA8-BAE4-101D6897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6730C-B129-4981-BDF8-FCCAB3B2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41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4572E7-7425-4C17-972B-9287FED03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B0995-EA19-4990-AF4B-4097FA44D9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787D3AD-A96D-41C2-BC61-0733E7B9DF8F}"/>
              </a:ext>
            </a:extLst>
          </p:cNvPr>
          <p:cNvSpPr txBox="1">
            <a:spLocks/>
          </p:cNvSpPr>
          <p:nvPr userDrawn="1"/>
        </p:nvSpPr>
        <p:spPr>
          <a:xfrm>
            <a:off x="3972077" y="4709977"/>
            <a:ext cx="4497977" cy="13731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600" spc="0" baseline="0" dirty="0">
                <a:solidFill>
                  <a:schemeClr val="tx1"/>
                </a:solidFill>
              </a:rPr>
              <a:t>Collins Aerospace</a:t>
            </a:r>
            <a:endParaRPr lang="en-US" sz="6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86250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200" y="1421514"/>
            <a:ext cx="8229600" cy="3141678"/>
          </a:xfrm>
        </p:spPr>
        <p:txBody>
          <a:bodyPr>
            <a:noAutofit/>
          </a:bodyPr>
          <a:lstStyle>
            <a:lvl1pPr marL="233357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spc="0">
                <a:solidFill>
                  <a:schemeClr val="tx1"/>
                </a:solidFill>
              </a:defRPr>
            </a:lvl1pPr>
            <a:lvl2pPr marL="685783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spc="0">
                <a:solidFill>
                  <a:schemeClr val="tx1"/>
                </a:solidFill>
              </a:defRPr>
            </a:lvl2pPr>
            <a:lvl3pPr marL="1142915" indent="-228582">
              <a:buClr>
                <a:schemeClr val="accent1"/>
              </a:buClr>
              <a:buFont typeface="Arial" panose="020B0604020202020204" pitchFamily="34" charset="0"/>
              <a:buChar char="•"/>
              <a:defRPr sz="1200" spc="0">
                <a:solidFill>
                  <a:schemeClr val="tx1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98B8D-DCA3-4BD6-A11A-ED3B7B2C6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94BEA-A368-4593-9A57-A3D0128BB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201719469"/>
      </p:ext>
    </p:extLst>
  </p:cSld>
  <p:clrMapOvr>
    <a:masterClrMapping/>
  </p:clrMapOvr>
  <p:transition spd="med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200" y="1051035"/>
            <a:ext cx="8229600" cy="3498388"/>
          </a:xfrm>
        </p:spPr>
        <p:txBody>
          <a:bodyPr>
            <a:noAutofit/>
          </a:bodyPr>
          <a:lstStyle>
            <a:lvl1pPr marL="233357" indent="-233357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spc="0">
                <a:solidFill>
                  <a:schemeClr val="tx1"/>
                </a:solidFill>
              </a:defRPr>
            </a:lvl1pPr>
            <a:lvl2pPr marL="685783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spc="0">
                <a:solidFill>
                  <a:schemeClr val="tx1"/>
                </a:solidFill>
              </a:defRPr>
            </a:lvl2pPr>
            <a:lvl3pPr marL="1142915" indent="-228582">
              <a:buClr>
                <a:schemeClr val="accent1"/>
              </a:buClr>
              <a:buFont typeface="Arial" panose="020B0604020202020204" pitchFamily="34" charset="0"/>
              <a:buChar char="•"/>
              <a:defRPr sz="1200" spc="0">
                <a:solidFill>
                  <a:schemeClr val="tx1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B8D00-5DA5-4638-B20A-F06736E623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05BD7-0FC8-4CFC-8B71-3CC33B9FB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96241"/>
      </p:ext>
    </p:extLst>
  </p:cSld>
  <p:clrMapOvr>
    <a:masterClrMapping/>
  </p:clrMapOvr>
  <p:transition spd="med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23D9B-E365-4390-B4C2-73EC374CA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FBCDF-CD63-4BEF-BE6A-CD05B5151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52716"/>
      </p:ext>
    </p:extLst>
  </p:cSld>
  <p:clrMapOvr>
    <a:masterClrMapping/>
  </p:clrMapOvr>
  <p:transition spd="med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4F9EE2-4406-4C21-92F4-F3E5A020A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D45E3-18F7-4B84-9FB9-181D23BEC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16256"/>
      </p:ext>
    </p:extLst>
  </p:cSld>
  <p:clrMapOvr>
    <a:masterClrMapping/>
  </p:clrMapOvr>
  <p:transition spd="med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7EED0EA-774D-0F41-A218-DE820FFCF1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80303"/>
            <a:ext cx="3108960" cy="684830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A25B962-B6D5-E443-8523-A4362723BE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7809" y="1480302"/>
            <a:ext cx="6035040" cy="3107004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9303EEA9-2941-B74E-9117-7A9AD13BCA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165133"/>
            <a:ext cx="3108960" cy="2422174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09CE1B-EC33-4340-989A-4E157D4BA7D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FD6C8-43BC-4102-ACE7-BF469C8BBAF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BDE68-94B6-4E33-A15B-7D0201FF59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81063"/>
      </p:ext>
    </p:extLst>
  </p:cSld>
  <p:clrMapOvr>
    <a:masterClrMapping/>
  </p:clrMapOvr>
  <p:transition spd="med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F40DBD9-649C-9E44-A365-E9AF1300EC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64689"/>
            <a:ext cx="3108960" cy="916359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1115DFFC-CD2E-F041-805B-96932B19DA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97809" y="1166648"/>
            <a:ext cx="6035040" cy="3420657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5025509D-C23E-E24C-9625-BD927A967CA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81048"/>
            <a:ext cx="3108960" cy="2506257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21283D-BD12-4875-AF80-4F52F686B3D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F32B8-F448-4736-85DD-63E5A177F6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39393"/>
      </p:ext>
    </p:extLst>
  </p:cSld>
  <p:clrMapOvr>
    <a:masterClrMapping/>
  </p:clrMapOvr>
  <p:transition spd="med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401187-5DE5-46F5-BE19-2596CA0E38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15073"/>
            <a:ext cx="4040188" cy="3245637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45026" y="1315995"/>
            <a:ext cx="4040188" cy="323914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ED366-2A05-459B-9DF8-5BF698B7A4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92923"/>
      </p:ext>
    </p:extLst>
  </p:cSld>
  <p:clrMapOvr>
    <a:masterClrMapping/>
  </p:clrMapOvr>
  <p:transition spd="med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7200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A64F6-4B15-444C-BB90-5F5E8F3B38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66131"/>
            <a:ext cx="2651760" cy="3294579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 marL="1371498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35040" y="1266131"/>
            <a:ext cx="2651760" cy="3294579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246120" y="1266131"/>
            <a:ext cx="2651760" cy="3294579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9F715-BBA8-46EE-81BA-5AB0ECF70A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03503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6A440C-5DF3-4DDD-A00A-84F8F4748E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18CA-2E4A-41D9-B678-28F90E51E0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77407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200" y="1051558"/>
            <a:ext cx="8229600" cy="3531731"/>
          </a:xfrm>
          <a:prstGeom prst="rect">
            <a:avLst/>
          </a:prstGeom>
        </p:spPr>
        <p:txBody>
          <a:bodyPr>
            <a:noAutofit/>
          </a:bodyPr>
          <a:lstStyle>
            <a:lvl1pPr marL="233357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spc="0">
                <a:solidFill>
                  <a:schemeClr val="tx1"/>
                </a:solidFill>
              </a:defRPr>
            </a:lvl1pPr>
            <a:lvl2pPr marL="685783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spc="0">
                <a:solidFill>
                  <a:schemeClr val="tx1"/>
                </a:solidFill>
              </a:defRPr>
            </a:lvl2pPr>
            <a:lvl3pPr marL="1142915" indent="-228582">
              <a:buClr>
                <a:schemeClr val="accent1"/>
              </a:buClr>
              <a:buFont typeface="Arial" panose="020B0604020202020204" pitchFamily="34" charset="0"/>
              <a:buChar char="•"/>
              <a:defRPr sz="1200" spc="0">
                <a:solidFill>
                  <a:schemeClr val="tx1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E5EA4B-59AD-415B-8D7A-580488356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F1E04-0B6C-4B81-9C54-243FC5DE3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3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Black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C24002-EE42-4430-9A4A-6C0B504FEA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0FB2B-E08A-4F60-8C05-86602CA6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3DD90CB-1EDF-48E1-BC72-0C5983054F42}"/>
              </a:ext>
            </a:extLst>
          </p:cNvPr>
          <p:cNvSpPr txBox="1">
            <a:spLocks/>
          </p:cNvSpPr>
          <p:nvPr userDrawn="1"/>
        </p:nvSpPr>
        <p:spPr>
          <a:xfrm>
            <a:off x="3972077" y="4709977"/>
            <a:ext cx="4497977" cy="13731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600" spc="0" baseline="0" dirty="0">
                <a:solidFill>
                  <a:schemeClr val="tx1"/>
                </a:solidFill>
              </a:rPr>
              <a:t>Collins Aerospace</a:t>
            </a:r>
            <a:endParaRPr lang="en-US" sz="6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73184084"/>
      </p:ext>
    </p:extLst>
  </p:cSld>
  <p:clrMapOvr>
    <a:masterClrMapping/>
  </p:clrMapOvr>
  <p:transition spd="med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350121"/>
            <a:ext cx="4871884" cy="12132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3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97E52E-98A3-4984-931D-1E63DCDB9A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604115"/>
            <a:ext cx="4880916" cy="460390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21D27-7279-4E5A-A354-B1B0C73D427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6E47-238B-4F65-BF44-6D8FA932FBB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90129"/>
      </p:ext>
    </p:extLst>
  </p:cSld>
  <p:clrMapOvr>
    <a:masterClrMapping/>
  </p:clrMapOvr>
  <p:transition spd="med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350121"/>
            <a:ext cx="4871884" cy="12132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3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7AA4070-7CFC-45F6-8A11-958B4586B1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604115"/>
            <a:ext cx="4880916" cy="460390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45897C-23C1-436B-89DF-882EE349FC8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CD10A-591E-4F9C-9814-BD8C7810706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87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 Slide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022957"/>
            <a:ext cx="5179806" cy="1213210"/>
          </a:xfrm>
          <a:prstGeom prst="rect">
            <a:avLst/>
          </a:prstGeom>
        </p:spPr>
        <p:txBody>
          <a:bodyPr anchor="b"/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3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3282132"/>
            <a:ext cx="5179806" cy="460390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457200" y="457200"/>
            <a:ext cx="8686800" cy="0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EC19-A6B2-4318-8059-930560E2463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0D61B-C032-47A0-817B-E65EADC178E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14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 Slide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022957"/>
            <a:ext cx="5179806" cy="1213210"/>
          </a:xfrm>
          <a:prstGeom prst="rect">
            <a:avLst/>
          </a:prstGeom>
        </p:spPr>
        <p:txBody>
          <a:bodyPr anchor="b"/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3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black.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2" y="3282132"/>
            <a:ext cx="5179806" cy="460390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457200"/>
            <a:ext cx="8686800" cy="7434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4A3360-5419-403A-BF9A-FFDBE6F34F2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E21A3-FD86-4B24-9BF4-D756D4A8106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8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 Slide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022957"/>
            <a:ext cx="5179806" cy="1213210"/>
          </a:xfrm>
          <a:prstGeom prst="rect">
            <a:avLst/>
          </a:prstGeom>
        </p:spPr>
        <p:txBody>
          <a:bodyPr anchor="b"/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3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2" y="3282132"/>
            <a:ext cx="5179806" cy="460390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457200"/>
            <a:ext cx="8686800" cy="7434"/>
          </a:xfrm>
          <a:prstGeom prst="line">
            <a:avLst/>
          </a:prstGeom>
          <a:ln w="6350" cap="sq">
            <a:solidFill>
              <a:schemeClr val="tx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E10CE-6D19-4A8A-AAD8-85840FDD8F3C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/>
              <a:t>This document does not include any export controlled technical data.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D1D29-7C65-4277-A32E-2FD693FAC8A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2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 userDrawn="1"/>
        </p:nvSpPr>
        <p:spPr>
          <a:xfrm>
            <a:off x="261674" y="258796"/>
            <a:ext cx="8620665" cy="4235387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882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74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500" spc="3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B6529-7FFC-481C-8C50-839650D8F5E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30380-8D6C-48ED-B960-5D3CA89888C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46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 userDrawn="1"/>
        </p:nvSpPr>
        <p:spPr>
          <a:xfrm>
            <a:off x="261674" y="258796"/>
            <a:ext cx="8620665" cy="4235387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882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74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500" spc="3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Black.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2BE83E-D886-418F-9C93-2D5DEA9C34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2071B-2C30-49B6-95FF-C5CCFE8BAA7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3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 userDrawn="1"/>
        </p:nvSpPr>
        <p:spPr>
          <a:xfrm>
            <a:off x="261674" y="258796"/>
            <a:ext cx="8620665" cy="4235387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882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1C7030-7C21-4D01-94C3-78400167F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74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500" spc="300" baseline="0">
                <a:solidFill>
                  <a:schemeClr val="tx1"/>
                </a:solidFill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FA3B2-D0F0-46D2-9466-44B642FC905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A297C-A2D6-40CA-AD99-EEB809D81A8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50364"/>
      </p:ext>
    </p:extLst>
  </p:cSld>
  <p:clrMapOvr>
    <a:masterClrMapping/>
  </p:clrMapOvr>
  <p:transition spd="med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50120"/>
            <a:ext cx="8428034" cy="568875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7201" y="875030"/>
            <a:ext cx="8428034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95344" y="1231463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95344" y="227259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2D8180D-0D8E-B642-AD57-6BA7F62375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57300" y="227259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756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44268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95344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80660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33388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786116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AAD068EC-C3F2-0F46-B6CB-4A76074636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54880" y="1354673"/>
            <a:ext cx="1554480" cy="365125"/>
          </a:xfrm>
          <a:prstGeom prst="rect">
            <a:avLst/>
          </a:prstGeo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6396501-5E4A-4547-BD0E-75445D8F48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54880" y="1725714"/>
            <a:ext cx="1554480" cy="241715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603966A-E2D9-824B-A89F-EA677B9EFE1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44268" y="2381425"/>
            <a:ext cx="1554480" cy="365125"/>
          </a:xfrm>
          <a:prstGeom prst="rect">
            <a:avLst/>
          </a:prstGeo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F306B794-F127-CD4A-AF19-BEEFCAA85B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44268" y="2762404"/>
            <a:ext cx="1554480" cy="241715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34112D37-2205-B848-AC2E-BD4056D73F7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3757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F7F8772C-0E28-B04E-BD81-B40EF87AEC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3757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9227AD50-FBF9-A246-AF49-3CEF5A9B09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144269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9801118-1422-A14E-BD94-22F26787C1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144269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DA83B46F-FD84-814E-B725-028067D91D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95345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7608E6CD-ACB2-4A4E-99C9-BA790309A6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95345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34273060-1F39-A54E-B595-D24001E81C2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280661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B3F8C38-E7FA-EC4B-B0EA-E8968653CAE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280661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C10AEC33-A230-184B-A765-7D4A74A8F4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542817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9F2E478C-C4E9-4146-9EC3-D0C9AB7A659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542817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1E76849-5610-2C40-93D4-822EF3028FB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6505674" y="227259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11A9C59D-F39D-D14F-AF46-5BA85F56768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823460" y="2381425"/>
            <a:ext cx="1554480" cy="365125"/>
          </a:xfrm>
          <a:prstGeom prst="rect">
            <a:avLst/>
          </a:prstGeo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695BFE7-6E66-EB4F-83FA-D531E3D06BC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823460" y="2762404"/>
            <a:ext cx="1554480" cy="241715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81818247-7E1D-6647-BB1B-ACB36AE7600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364928" y="2380722"/>
            <a:ext cx="1554480" cy="365125"/>
          </a:xfrm>
          <a:prstGeom prst="rect">
            <a:avLst/>
          </a:prstGeo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4F1CECA1-565B-7540-B43C-49770A617E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64928" y="2762404"/>
            <a:ext cx="1554480" cy="241715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5A430AF1-FF22-0A4E-9AAB-B6FEC573BCF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786117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99BD1052-19CC-5A4B-9443-95FF06B7100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786117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F1AE9EA-E293-486F-B3CE-4BF2AB9EE23C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4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D5D2E-A2AC-4899-90EB-41A4D9D52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E2829-C632-4D45-94B3-B004173EE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75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50120"/>
            <a:ext cx="8492082" cy="568875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7200" y="875030"/>
            <a:ext cx="8492082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95344" y="1249997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95344" y="229113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756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44268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95344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80660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33388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786116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7A2740-AC7D-7345-984A-5BD6779737F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533388" y="229113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ABFBA9D-330E-B447-889F-71B98260E15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54880" y="1365951"/>
            <a:ext cx="1554480" cy="365125"/>
          </a:xfr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9383DA9-35EB-A841-B8E8-066B4EA04E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54880" y="1744248"/>
            <a:ext cx="1554480" cy="241715"/>
          </a:xfr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B4988776-510F-FE4F-9066-FE58CA4CE6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3757" y="4134439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5CA73BAF-90D6-DF40-BA83-5BBD69EFFCB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33757" y="4363829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EDE97D3D-175D-6149-AF76-3EF0663BC7E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116837" y="4134439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07AEE21D-ADEA-DA47-A36B-ED05986C0A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16837" y="4363829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3570388-CF93-E14C-8871-B14FC996C8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95345" y="4134439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B7D95C78-A9DC-5142-80B0-BEE8D025B55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95345" y="4363829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5C20E454-7D71-6D49-8340-2C2C92BAB60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274486" y="4134439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DC2A92B2-B90B-AC44-8367-CC89EF31785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74486" y="4363829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AA62298-769A-A843-804C-507D94C7C8D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553326" y="4137255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90DB92DC-5B96-6947-9102-329E9AD6B4B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553326" y="4366644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1145940-26F6-D345-AEB5-DB00F76C7F1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86117" y="4134439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8" name="Text Placeholder 59">
            <a:extLst>
              <a:ext uri="{FF2B5EF4-FFF2-40B4-BE49-F238E27FC236}">
                <a16:creationId xmlns:a16="http://schemas.microsoft.com/office/drawing/2014/main" id="{7FC80356-24FA-3340-B9FC-DE1492BFA62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86117" y="4363829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F8E227CA-C8B1-FD4F-9719-AC576682CC3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1353312" y="2275650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79DAFC0-5785-0446-A3E7-5BF65BCC02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754880" y="2411210"/>
            <a:ext cx="1554480" cy="365125"/>
          </a:xfr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01FF4553-5F63-074B-8CB3-DF55725FEF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754880" y="2784229"/>
            <a:ext cx="1554480" cy="241715"/>
          </a:xfr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2ACC479D-100C-AB4A-B437-FFCD18495B7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188386" y="2395999"/>
            <a:ext cx="1554480" cy="365125"/>
          </a:xfr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F88A7EF7-25F7-5349-8978-9A5DA5F3109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188386" y="2774296"/>
            <a:ext cx="1554480" cy="241715"/>
          </a:xfr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F442EBC6-A1C6-C446-97E7-801C6B76BA9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394802" y="2389660"/>
            <a:ext cx="1554480" cy="365125"/>
          </a:xfr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5" name="Text Placeholder 59">
            <a:extLst>
              <a:ext uri="{FF2B5EF4-FFF2-40B4-BE49-F238E27FC236}">
                <a16:creationId xmlns:a16="http://schemas.microsoft.com/office/drawing/2014/main" id="{AB54CC23-A2BA-0E4F-BE56-2BD32D275D0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394802" y="2767957"/>
            <a:ext cx="1554480" cy="241715"/>
          </a:xfr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EB862910-D742-4D11-A987-CE16A6571602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87546"/>
      </p:ext>
    </p:extLst>
  </p:cSld>
  <p:clrMapOvr>
    <a:masterClrMapping/>
  </p:clrMapOvr>
  <p:transition spd="med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50120"/>
            <a:ext cx="8229600" cy="568875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57200" y="1261872"/>
            <a:ext cx="8229600" cy="3301320"/>
          </a:xfrm>
          <a:prstGeom prst="rect">
            <a:avLst/>
          </a:prstGeom>
        </p:spPr>
        <p:txBody>
          <a:bodyPr>
            <a:noAutofit/>
          </a:bodyPr>
          <a:lstStyle>
            <a:lvl1pPr marL="233357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spc="0">
                <a:solidFill>
                  <a:schemeClr val="tx1"/>
                </a:solidFill>
              </a:defRPr>
            </a:lvl1pPr>
            <a:lvl2pPr marL="685783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spc="0">
                <a:solidFill>
                  <a:schemeClr val="tx1"/>
                </a:solidFill>
              </a:defRPr>
            </a:lvl2pPr>
            <a:lvl3pPr marL="1142915" indent="-228582">
              <a:buClr>
                <a:schemeClr val="accent1"/>
              </a:buClr>
              <a:buFont typeface="Arial" panose="020B0604020202020204" pitchFamily="34" charset="0"/>
              <a:buChar char="•"/>
              <a:defRPr sz="1200" spc="0">
                <a:solidFill>
                  <a:schemeClr val="tx1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C8824-0868-4FA8-BAE4-101D6897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6730C-B129-4981-BDF8-FCCAB3B2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51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200" y="1051558"/>
            <a:ext cx="8229600" cy="3531731"/>
          </a:xfrm>
          <a:prstGeom prst="rect">
            <a:avLst/>
          </a:prstGeom>
        </p:spPr>
        <p:txBody>
          <a:bodyPr>
            <a:noAutofit/>
          </a:bodyPr>
          <a:lstStyle>
            <a:lvl1pPr marL="233357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spc="0">
                <a:solidFill>
                  <a:schemeClr val="tx1"/>
                </a:solidFill>
              </a:defRPr>
            </a:lvl1pPr>
            <a:lvl2pPr marL="685783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spc="0">
                <a:solidFill>
                  <a:schemeClr val="tx1"/>
                </a:solidFill>
              </a:defRPr>
            </a:lvl2pPr>
            <a:lvl3pPr marL="1142915" indent="-228582">
              <a:buClr>
                <a:schemeClr val="accent1"/>
              </a:buClr>
              <a:buFont typeface="Arial" panose="020B0604020202020204" pitchFamily="34" charset="0"/>
              <a:buChar char="•"/>
              <a:defRPr sz="1200" spc="0">
                <a:solidFill>
                  <a:schemeClr val="tx1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E5EA4B-59AD-415B-8D7A-580488356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F1E04-0B6C-4B81-9C54-243FC5DE3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95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D5D2E-A2AC-4899-90EB-41A4D9D52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E2829-C632-4D45-94B3-B004173EE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39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85A6D3-BFB1-4C67-96C5-155EB52E99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15CF-47DB-495F-9FCC-9F29980C5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8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+ Sub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5A6B3B-BED3-47B7-ABC7-94D4715C51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F5C344-815E-4E6C-A632-35A2661C7C8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FF72F07-E416-4EC9-BFB1-4C53521819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80303"/>
            <a:ext cx="3108960" cy="6848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B604ED8E-155F-4A46-8432-A06E849BF6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7809" y="1480302"/>
            <a:ext cx="6035040" cy="27881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83E9807-3886-4F79-9EE8-B285427DC9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165134"/>
            <a:ext cx="3108960" cy="210333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C55EE-56F3-4C86-AA4D-E940CBB8B9F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4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5D5D8-5FFC-44B7-B3F9-A60157051E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9372DE6-DCF8-476C-A783-0468C55651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64689"/>
            <a:ext cx="3108960" cy="91635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05D7251-2D12-4ED9-B64E-0883A8600C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97809" y="1166648"/>
            <a:ext cx="6035040" cy="30609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891B195-2B7F-4952-BE48-9C09438F1A3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81048"/>
            <a:ext cx="3108960" cy="21465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13834E-16A5-4F30-87AB-A27ECFD076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83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wo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D82DC-4516-4CFC-A86F-BFEA28FF5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PUBLICLY RELEASABLE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15074"/>
            <a:ext cx="4040188" cy="3279504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45026" y="1315996"/>
            <a:ext cx="4040188" cy="3272941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22D29-83B6-4887-8B46-FACDF1A79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62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hree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D36293-A803-4765-A0C6-F9722EFE8E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PUBLICLY RELEASABLE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66132"/>
            <a:ext cx="2651760" cy="3305868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 marL="1371498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35040" y="1266132"/>
            <a:ext cx="2651760" cy="3305868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246120" y="1266132"/>
            <a:ext cx="2651760" cy="3305868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4BAAF-F2D1-459C-AC12-D3DB70C086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518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825543-6B7F-4B41-BD8C-976212A54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82028-C1CE-4B82-A985-EB48E9AC2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17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85A6D3-BFB1-4C67-96C5-155EB52E99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15CF-47DB-495F-9FCC-9F29980C5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| White | No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4572E7-7425-4C17-972B-9287FED03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DB0995-EA19-4990-AF4B-4097FA44D9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787D3AD-A96D-41C2-BC61-0733E7B9DF8F}"/>
              </a:ext>
            </a:extLst>
          </p:cNvPr>
          <p:cNvSpPr txBox="1">
            <a:spLocks/>
          </p:cNvSpPr>
          <p:nvPr/>
        </p:nvSpPr>
        <p:spPr>
          <a:xfrm>
            <a:off x="3972077" y="4709977"/>
            <a:ext cx="4497977" cy="13731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spc="0" baseline="0" dirty="0">
                <a:solidFill>
                  <a:schemeClr val="tx1"/>
                </a:solidFill>
                <a:cs typeface="DIN-Light"/>
              </a:rPr>
              <a:t>© 2020 </a:t>
            </a:r>
            <a:r>
              <a:rPr lang="en-US" sz="600" spc="0" baseline="0" dirty="0">
                <a:solidFill>
                  <a:schemeClr val="tx1"/>
                </a:solidFill>
              </a:rPr>
              <a:t>Collins Aerospace</a:t>
            </a:r>
            <a:endParaRPr lang="en-US" sz="6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88261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200" y="1421514"/>
            <a:ext cx="8229600" cy="3141678"/>
          </a:xfrm>
        </p:spPr>
        <p:txBody>
          <a:bodyPr>
            <a:noAutofit/>
          </a:bodyPr>
          <a:lstStyle>
            <a:lvl1pPr marL="233357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spc="0">
                <a:solidFill>
                  <a:schemeClr val="tx1"/>
                </a:solidFill>
              </a:defRPr>
            </a:lvl1pPr>
            <a:lvl2pPr marL="685783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spc="0">
                <a:solidFill>
                  <a:schemeClr val="tx1"/>
                </a:solidFill>
              </a:defRPr>
            </a:lvl2pPr>
            <a:lvl3pPr marL="1142915" indent="-228582">
              <a:buClr>
                <a:schemeClr val="accent1"/>
              </a:buClr>
              <a:buFont typeface="Arial" panose="020B0604020202020204" pitchFamily="34" charset="0"/>
              <a:buChar char="•"/>
              <a:defRPr sz="1200" spc="0">
                <a:solidFill>
                  <a:schemeClr val="tx1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D98B8D-DCA3-4BD6-A11A-ED3B7B2C6A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94BEA-A368-4593-9A57-A3D0128BB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PUBLICLY RELEASABLE</a:t>
            </a:r>
          </a:p>
        </p:txBody>
      </p:sp>
    </p:spTree>
    <p:extLst>
      <p:ext uri="{BB962C8B-B14F-4D97-AF65-F5344CB8AC3E}">
        <p14:creationId xmlns:p14="http://schemas.microsoft.com/office/powerpoint/2010/main" val="500624659"/>
      </p:ext>
    </p:extLst>
  </p:cSld>
  <p:clrMapOvr>
    <a:masterClrMapping/>
  </p:clrMapOvr>
  <p:transition spd="med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200" y="1051035"/>
            <a:ext cx="8229600" cy="3498388"/>
          </a:xfrm>
        </p:spPr>
        <p:txBody>
          <a:bodyPr>
            <a:noAutofit/>
          </a:bodyPr>
          <a:lstStyle>
            <a:lvl1pPr marL="233357" indent="-233357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spc="0">
                <a:solidFill>
                  <a:schemeClr val="tx1"/>
                </a:solidFill>
              </a:defRPr>
            </a:lvl1pPr>
            <a:lvl2pPr marL="685783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spc="0">
                <a:solidFill>
                  <a:schemeClr val="tx1"/>
                </a:solidFill>
              </a:defRPr>
            </a:lvl2pPr>
            <a:lvl3pPr marL="1142915" indent="-228582">
              <a:buClr>
                <a:schemeClr val="accent1"/>
              </a:buClr>
              <a:buFont typeface="Arial" panose="020B0604020202020204" pitchFamily="34" charset="0"/>
              <a:buChar char="•"/>
              <a:defRPr sz="1200" spc="0">
                <a:solidFill>
                  <a:schemeClr val="tx1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B8D00-5DA5-4638-B20A-F06736E623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805BD7-0FC8-4CFC-8B71-3CC33B9FB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76182"/>
      </p:ext>
    </p:extLst>
  </p:cSld>
  <p:clrMapOvr>
    <a:masterClrMapping/>
  </p:clrMapOvr>
  <p:transition spd="med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D23D9B-E365-4390-B4C2-73EC374CA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FBCDF-CD63-4BEF-BE6A-CD05B51514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51015"/>
      </p:ext>
    </p:extLst>
  </p:cSld>
  <p:clrMapOvr>
    <a:masterClrMapping/>
  </p:clrMapOvr>
  <p:transition spd="med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4F9EE2-4406-4C21-92F4-F3E5A020A8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D45E3-18F7-4B84-9FB9-181D23BEC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8233"/>
      </p:ext>
    </p:extLst>
  </p:cSld>
  <p:clrMapOvr>
    <a:masterClrMapping/>
  </p:clrMapOvr>
  <p:transition spd="med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77EED0EA-774D-0F41-A218-DE820FFCF1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80303"/>
            <a:ext cx="3108960" cy="684830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A25B962-B6D5-E443-8523-A4362723BE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7809" y="1480302"/>
            <a:ext cx="6035040" cy="3107004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9303EEA9-2941-B74E-9117-7A9AD13BCA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165133"/>
            <a:ext cx="3108960" cy="2422174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09CE1B-EC33-4340-989A-4E157D4BA7D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FD6C8-43BC-4102-ACE7-BF469C8BBAF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BDE68-94B6-4E33-A15B-7D0201FF59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73339"/>
      </p:ext>
    </p:extLst>
  </p:cSld>
  <p:clrMapOvr>
    <a:masterClrMapping/>
  </p:clrMapOvr>
  <p:transition spd="med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3 Collag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F40DBD9-649C-9E44-A365-E9AF1300EC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64689"/>
            <a:ext cx="3108960" cy="916359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1115DFFC-CD2E-F041-805B-96932B19DA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97809" y="1166648"/>
            <a:ext cx="6035040" cy="3420657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5025509D-C23E-E24C-9625-BD927A967CA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81048"/>
            <a:ext cx="3108960" cy="2506257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21283D-BD12-4875-AF80-4F52F686B3D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F32B8-F448-4736-85DD-63E5A177F6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87492"/>
      </p:ext>
    </p:extLst>
  </p:cSld>
  <p:clrMapOvr>
    <a:masterClrMapping/>
  </p:clrMapOvr>
  <p:transition spd="med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wo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401187-5DE5-46F5-BE19-2596CA0E38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PUBLICLY RELEASABLE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15073"/>
            <a:ext cx="4040188" cy="3245637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45026" y="1315995"/>
            <a:ext cx="4040188" cy="323914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ED366-2A05-459B-9DF8-5BF698B7A4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60970"/>
      </p:ext>
    </p:extLst>
  </p:cSld>
  <p:clrMapOvr>
    <a:masterClrMapping/>
  </p:clrMapOvr>
  <p:transition spd="med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| Three Column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7200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A64F6-4B15-444C-BB90-5F5E8F3B383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PUBLICLY RELEASABLE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66131"/>
            <a:ext cx="2651760" cy="3294579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 marL="1371498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35040" y="1266131"/>
            <a:ext cx="2651760" cy="3294579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246120" y="1266131"/>
            <a:ext cx="2651760" cy="3294579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9F715-BBA8-46EE-81BA-5AB0ECF70A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55360"/>
      </p:ext>
    </p:extLst>
  </p:cSld>
  <p:clrMapOvr>
    <a:masterClrMapping/>
  </p:clrMapOvr>
  <p:transition spd="med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6A440C-5DF3-4DDD-A00A-84F8F4748E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18CA-2E4A-41D9-B678-28F90E51E0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18203"/>
      </p:ext>
    </p:extLst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+ Sub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5A6B3B-BED3-47B7-ABC7-94D4715C51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AFF837-9556-424F-BF3B-DC25B3885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F5C344-815E-4E6C-A632-35A2661C7C8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EFF72F07-E416-4EC9-BFB1-4C53521819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80303"/>
            <a:ext cx="3108960" cy="68483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B604ED8E-155F-4A46-8432-A06E849BF6D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7809" y="1480302"/>
            <a:ext cx="6035040" cy="27881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83E9807-3886-4F79-9EE8-B285427DC9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165134"/>
            <a:ext cx="3108960" cy="210333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C55EE-56F3-4C86-AA4D-E940CBB8B9F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| Black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0FB2B-E08A-4F60-8C05-86602CA6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41856"/>
      </p:ext>
    </p:extLst>
  </p:cSld>
  <p:clrMapOvr>
    <a:masterClrMapping/>
  </p:clrMapOvr>
  <p:transition spd="med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350121"/>
            <a:ext cx="4871884" cy="12132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300" baseline="0"/>
            </a:lvl1pPr>
          </a:lstStyle>
          <a:p>
            <a:pPr lvl="0"/>
            <a:r>
              <a:rPr lang="en-US" dirty="0"/>
              <a:t>TITLE HERE. ALL CAPS. WHITE. 24 PT.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97E52E-98A3-4984-931D-1E63DCDB9A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604115"/>
            <a:ext cx="4880916" cy="460390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21D27-7279-4E5A-A354-B1B0C73D427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PUBLICLY RELEASABLE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6E47-238B-4F65-BF44-6D8FA932FBB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4BE33A8-B07C-4AE5-8AD6-5B92B3138622}" type="slidenum">
              <a:rPr lang="en-US" altLang="en-US" smtClean="0">
                <a:solidFill>
                  <a:srgbClr val="000000"/>
                </a:solidFill>
                <a:cs typeface="Arial"/>
              </a:rPr>
              <a:pPr/>
              <a:t>‹#›</a:t>
            </a:fld>
            <a:endParaRPr lang="en-US" altLang="en-US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157863"/>
      </p:ext>
    </p:extLst>
  </p:cSld>
  <p:clrMapOvr>
    <a:masterClrMapping/>
  </p:clrMapOvr>
  <p:transition spd="med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|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350121"/>
            <a:ext cx="4871884" cy="12132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spc="300" baseline="0"/>
            </a:lvl1pPr>
          </a:lstStyle>
          <a:p>
            <a:pPr lvl="0"/>
            <a:r>
              <a:rPr lang="en-US" dirty="0"/>
              <a:t>TITLE HERE. ALL CAPS.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7AA4070-7CFC-45F6-8A11-958B4586B1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604115"/>
            <a:ext cx="4880916" cy="460390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45897C-23C1-436B-89DF-882EE349FC8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PUBLICLY RELEASABLE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CD10A-591E-4F9C-9814-BD8C7810706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4BE33A8-B07C-4AE5-8AD6-5B92B3138622}" type="slidenum">
              <a:rPr lang="en-US" altLang="en-US" smtClean="0">
                <a:solidFill>
                  <a:srgbClr val="000000"/>
                </a:solidFill>
                <a:cs typeface="Arial"/>
              </a:rPr>
              <a:pPr/>
              <a:t>‹#›</a:t>
            </a:fld>
            <a:endParaRPr lang="en-US" altLang="en-US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6992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Cover Slide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022957"/>
            <a:ext cx="5179806" cy="1213210"/>
          </a:xfrm>
          <a:prstGeom prst="rect">
            <a:avLst/>
          </a:prstGeom>
        </p:spPr>
        <p:txBody>
          <a:bodyPr anchor="b"/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3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3282132"/>
            <a:ext cx="5179806" cy="460390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57200" y="457200"/>
            <a:ext cx="8686800" cy="0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AAEC19-A6B2-4318-8059-930560E2463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0D61B-C032-47A0-817B-E65EADC178E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659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Cover Slide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022957"/>
            <a:ext cx="5179806" cy="1213210"/>
          </a:xfrm>
          <a:prstGeom prst="rect">
            <a:avLst/>
          </a:prstGeom>
        </p:spPr>
        <p:txBody>
          <a:bodyPr anchor="b"/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3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black.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2" y="3282132"/>
            <a:ext cx="5179806" cy="460390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457200"/>
            <a:ext cx="8686800" cy="7434"/>
          </a:xfrm>
          <a:prstGeom prst="line">
            <a:avLst/>
          </a:prstGeom>
          <a:ln w="6350" cap="sq">
            <a:solidFill>
              <a:schemeClr val="accent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4A3360-5419-403A-BF9A-FFDBE6F34F2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E21A3-FD86-4B24-9BF4-D756D4A8106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79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Cover Slide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4A54FD8-B531-0B4E-8934-C853C4D67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022957"/>
            <a:ext cx="5179806" cy="1213210"/>
          </a:xfrm>
          <a:prstGeom prst="rect">
            <a:avLst/>
          </a:prstGeom>
        </p:spPr>
        <p:txBody>
          <a:bodyPr anchor="b"/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3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HERE. ALL CAPS. WHITE. 24 PT.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31D793F-8D60-444C-B182-F47C65D273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2" y="3282132"/>
            <a:ext cx="5179806" cy="460390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457200"/>
            <a:ext cx="8686800" cy="7434"/>
          </a:xfrm>
          <a:prstGeom prst="line">
            <a:avLst/>
          </a:prstGeom>
          <a:ln w="6350" cap="sq">
            <a:solidFill>
              <a:schemeClr val="tx1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E10CE-6D19-4A8A-AAD8-85840FDD8F3C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D1D29-7C65-4277-A32E-2FD693FAC8A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33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/>
        </p:nvSpPr>
        <p:spPr>
          <a:xfrm>
            <a:off x="261674" y="258796"/>
            <a:ext cx="8620665" cy="4235387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882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74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500" spc="3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B6529-7FFC-481C-8C50-839650D8F5E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30380-8D6C-48ED-B960-5D3CA89888C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81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/>
        </p:nvSpPr>
        <p:spPr>
          <a:xfrm>
            <a:off x="261674" y="258796"/>
            <a:ext cx="8620665" cy="4235387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882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 HERE. ALL CAPS. TERRA COTTA.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74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500" spc="300" baseline="0"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Black.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2BE83E-D886-418F-9C93-2D5DEA9C34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2071B-2C30-49B6-95FF-C5CCFE8BAA7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72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| Solid | Terra Cott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9CF9688B-74D5-7B40-871D-F5EADB2DA9E6}"/>
              </a:ext>
            </a:extLst>
          </p:cNvPr>
          <p:cNvSpPr/>
          <p:nvPr/>
        </p:nvSpPr>
        <p:spPr>
          <a:xfrm>
            <a:off x="261674" y="258796"/>
            <a:ext cx="8620665" cy="4235387"/>
          </a:xfrm>
          <a:custGeom>
            <a:avLst/>
            <a:gdLst>
              <a:gd name="connsiteX0" fmla="*/ 385314 w 8620665"/>
              <a:gd name="connsiteY0" fmla="*/ 0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  <a:gd name="connsiteX0" fmla="*/ 304632 w 8620665"/>
              <a:gd name="connsiteY0" fmla="*/ 8965 h 4014159"/>
              <a:gd name="connsiteX1" fmla="*/ 8620665 w 8620665"/>
              <a:gd name="connsiteY1" fmla="*/ 0 h 4014159"/>
              <a:gd name="connsiteX2" fmla="*/ 8620665 w 8620665"/>
              <a:gd name="connsiteY2" fmla="*/ 4014159 h 4014159"/>
              <a:gd name="connsiteX3" fmla="*/ 0 w 8620665"/>
              <a:gd name="connsiteY3" fmla="*/ 4014159 h 4014159"/>
              <a:gd name="connsiteX4" fmla="*/ 0 w 8620665"/>
              <a:gd name="connsiteY4" fmla="*/ 408317 h 40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665" h="4014159">
                <a:moveTo>
                  <a:pt x="304632" y="8965"/>
                </a:moveTo>
                <a:lnTo>
                  <a:pt x="8620665" y="0"/>
                </a:lnTo>
                <a:lnTo>
                  <a:pt x="8620665" y="4014159"/>
                </a:lnTo>
                <a:lnTo>
                  <a:pt x="0" y="4014159"/>
                </a:lnTo>
                <a:lnTo>
                  <a:pt x="0" y="408317"/>
                </a:lnTo>
              </a:path>
            </a:pathLst>
          </a:custGeom>
          <a:noFill/>
          <a:ln w="15875">
            <a:solidFill>
              <a:schemeClr val="tx1"/>
            </a:solidFill>
            <a:headEnd type="oval" w="sm" len="sm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882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all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 HERE. ALL CAPS. white. 11 PT.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1C7030-7C21-4D01-94C3-78400167F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374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500" spc="300" baseline="0">
                <a:solidFill>
                  <a:schemeClr val="tx1"/>
                </a:solidFill>
                <a:ea typeface="+mn-ea"/>
              </a:defRPr>
            </a:lvl1pPr>
          </a:lstStyle>
          <a:p>
            <a:pPr lvl="0"/>
            <a:r>
              <a:rPr lang="en-US" dirty="0"/>
              <a:t>TRANSITION TITLE. </a:t>
            </a:r>
            <a:br>
              <a:rPr lang="en-US" dirty="0"/>
            </a:br>
            <a:r>
              <a:rPr lang="en-US" dirty="0"/>
              <a:t>ALL CAPS. WHITE. </a:t>
            </a:r>
            <a:br>
              <a:rPr lang="en-US" dirty="0"/>
            </a:br>
            <a:r>
              <a:rPr lang="en-US" dirty="0"/>
              <a:t>45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9FA3B2-D0F0-46D2-9466-44B642FC905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PUBLICLY RELEASABLE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A297C-A2D6-40CA-AD99-EEB809D81A8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20386"/>
      </p:ext>
    </p:extLst>
  </p:cSld>
  <p:clrMapOvr>
    <a:masterClrMapping/>
  </p:clrMapOvr>
  <p:transition spd="med"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50120"/>
            <a:ext cx="8428034" cy="568875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PUBLICLY RELEASABLE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7201" y="875030"/>
            <a:ext cx="8428034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95344" y="1231463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95344" y="227259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2D8180D-0D8E-B642-AD57-6BA7F62375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57300" y="227259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756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144268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95344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80660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33388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786116" y="326237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Text Placeholder 59">
            <a:extLst>
              <a:ext uri="{FF2B5EF4-FFF2-40B4-BE49-F238E27FC236}">
                <a16:creationId xmlns:a16="http://schemas.microsoft.com/office/drawing/2014/main" id="{AAD068EC-C3F2-0F46-B6CB-4A76074636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54880" y="1354673"/>
            <a:ext cx="1554480" cy="365125"/>
          </a:xfrm>
          <a:prstGeom prst="rect">
            <a:avLst/>
          </a:prstGeo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6396501-5E4A-4547-BD0E-75445D8F48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54880" y="1725714"/>
            <a:ext cx="1554480" cy="241715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603966A-E2D9-824B-A89F-EA677B9EFE1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44268" y="2381425"/>
            <a:ext cx="1554480" cy="365125"/>
          </a:xfrm>
          <a:prstGeom prst="rect">
            <a:avLst/>
          </a:prstGeo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F306B794-F127-CD4A-AF19-BEEFCAA85B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44268" y="2762404"/>
            <a:ext cx="1554480" cy="241715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34112D37-2205-B848-AC2E-BD4056D73F7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3757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F7F8772C-0E28-B04E-BD81-B40EF87AEC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3757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9227AD50-FBF9-A246-AF49-3CEF5A9B09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144269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9801118-1422-A14E-BD94-22F26787C1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144269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DA83B46F-FD84-814E-B725-028067D91D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95345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7608E6CD-ACB2-4A4E-99C9-BA790309A6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95345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34273060-1F39-A54E-B595-D24001E81C2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280661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B3F8C38-E7FA-EC4B-B0EA-E8968653CAE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280661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C10AEC33-A230-184B-A765-7D4A74A8F4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542817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9F2E478C-C4E9-4146-9EC3-D0C9AB7A659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542817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81E76849-5610-2C40-93D4-822EF3028FB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6505674" y="2272598"/>
            <a:ext cx="731520" cy="73152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11A9C59D-F39D-D14F-AF46-5BA85F56768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823460" y="2381425"/>
            <a:ext cx="1554480" cy="365125"/>
          </a:xfrm>
          <a:prstGeom prst="rect">
            <a:avLst/>
          </a:prstGeo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695BFE7-6E66-EB4F-83FA-D531E3D06BC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823460" y="2762404"/>
            <a:ext cx="1554480" cy="241715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81818247-7E1D-6647-BB1B-ACB36AE7600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364928" y="2380722"/>
            <a:ext cx="1554480" cy="365125"/>
          </a:xfrm>
          <a:prstGeom prst="rect">
            <a:avLst/>
          </a:prstGeo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BLACK.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4F1CECA1-565B-7540-B43C-49770A617E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364928" y="2762404"/>
            <a:ext cx="1554480" cy="241715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5A430AF1-FF22-0A4E-9AAB-B6FEC573BCF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786117" y="4087289"/>
            <a:ext cx="1099118" cy="218525"/>
          </a:xfrm>
          <a:prstGeom prst="rect">
            <a:avLst/>
          </a:prstGeo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BLACK. 8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99BD1052-19CC-5A4B-9443-95FF06B7100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786117" y="4316679"/>
            <a:ext cx="1099118" cy="246016"/>
          </a:xfrm>
          <a:prstGeom prst="rect">
            <a:avLst/>
          </a:prstGeo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F1AE9EA-E293-486F-B3CE-4BF2AB9EE23C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13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3 Collage | Whi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98B6A-953C-CB4D-B187-26021C9C7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5D5D8-5FFC-44B7-B3F9-A60157051E2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B9372DE6-DCF8-476C-A783-0468C55651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64689"/>
            <a:ext cx="3108960" cy="91635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05D7251-2D12-4ED9-B64E-0883A8600C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97809" y="1166648"/>
            <a:ext cx="6035040" cy="30609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A891B195-2B7F-4952-BE48-9C09438F1A3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81048"/>
            <a:ext cx="3108960" cy="21465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pc="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13834E-16A5-4F30-87AB-A27ECFD076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21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50120"/>
            <a:ext cx="8492082" cy="568875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White. 24 pt.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PUBLICLY RELEASABLE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457200" y="875030"/>
            <a:ext cx="8492082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SUBTITLE | ALL CAPS | TERRA COTTA | 11 PT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ABFF238-972F-FB40-BE5D-68E2F1D9EC2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95344" y="1249997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8EC76AE-7BE5-294B-9BF4-53BFFAFF7E7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95344" y="229113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E6A15E34-936C-DF49-858C-AB3A808ED2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756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68ADBA-D7D6-D342-AE08-FD1C53F945E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44268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E02ECDB4-5AD6-7C45-91D3-82FE33CE6D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95344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967F4E4-8CE7-2944-A00F-24639A4022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80660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6067C2E-8A1A-C24E-ABBB-BFD08C1671B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33388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356D8DE8-5B64-8D4D-9781-CB5B72A560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786116" y="328091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27A2740-AC7D-7345-984A-5BD6779737F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533388" y="2291132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15" name="Text Placeholder 59">
            <a:extLst>
              <a:ext uri="{FF2B5EF4-FFF2-40B4-BE49-F238E27FC236}">
                <a16:creationId xmlns:a16="http://schemas.microsoft.com/office/drawing/2014/main" id="{4ABFBA9D-330E-B447-889F-71B98260E15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754880" y="1365951"/>
            <a:ext cx="1554480" cy="365125"/>
          </a:xfr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16" name="Text Placeholder 59">
            <a:extLst>
              <a:ext uri="{FF2B5EF4-FFF2-40B4-BE49-F238E27FC236}">
                <a16:creationId xmlns:a16="http://schemas.microsoft.com/office/drawing/2014/main" id="{29383DA9-35EB-A841-B8E8-066B4EA04E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54880" y="1744248"/>
            <a:ext cx="1554480" cy="241715"/>
          </a:xfr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17" name="Text Placeholder 59">
            <a:extLst>
              <a:ext uri="{FF2B5EF4-FFF2-40B4-BE49-F238E27FC236}">
                <a16:creationId xmlns:a16="http://schemas.microsoft.com/office/drawing/2014/main" id="{B4988776-510F-FE4F-9066-FE58CA4CE6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3757" y="4134439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18" name="Text Placeholder 59">
            <a:extLst>
              <a:ext uri="{FF2B5EF4-FFF2-40B4-BE49-F238E27FC236}">
                <a16:creationId xmlns:a16="http://schemas.microsoft.com/office/drawing/2014/main" id="{5CA73BAF-90D6-DF40-BA83-5BBD69EFFCB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33757" y="4363829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EDE97D3D-175D-6149-AF76-3EF0663BC7E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116837" y="4134439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0" name="Text Placeholder 59">
            <a:extLst>
              <a:ext uri="{FF2B5EF4-FFF2-40B4-BE49-F238E27FC236}">
                <a16:creationId xmlns:a16="http://schemas.microsoft.com/office/drawing/2014/main" id="{07AEE21D-ADEA-DA47-A36B-ED05986C0AD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16837" y="4363829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A3570388-CF93-E14C-8871-B14FC996C8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95345" y="4134439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B7D95C78-A9DC-5142-80B0-BEE8D025B55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95345" y="4363829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3" name="Text Placeholder 59">
            <a:extLst>
              <a:ext uri="{FF2B5EF4-FFF2-40B4-BE49-F238E27FC236}">
                <a16:creationId xmlns:a16="http://schemas.microsoft.com/office/drawing/2014/main" id="{5C20E454-7D71-6D49-8340-2C2C92BAB60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274486" y="4134439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4" name="Text Placeholder 59">
            <a:extLst>
              <a:ext uri="{FF2B5EF4-FFF2-40B4-BE49-F238E27FC236}">
                <a16:creationId xmlns:a16="http://schemas.microsoft.com/office/drawing/2014/main" id="{DC2A92B2-B90B-AC44-8367-CC89EF31785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74486" y="4363829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5" name="Text Placeholder 59">
            <a:extLst>
              <a:ext uri="{FF2B5EF4-FFF2-40B4-BE49-F238E27FC236}">
                <a16:creationId xmlns:a16="http://schemas.microsoft.com/office/drawing/2014/main" id="{DAA62298-769A-A843-804C-507D94C7C8D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553326" y="4137255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6" name="Text Placeholder 59">
            <a:extLst>
              <a:ext uri="{FF2B5EF4-FFF2-40B4-BE49-F238E27FC236}">
                <a16:creationId xmlns:a16="http://schemas.microsoft.com/office/drawing/2014/main" id="{90DB92DC-5B96-6947-9102-329E9AD6B4B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553326" y="4366644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7" name="Text Placeholder 59">
            <a:extLst>
              <a:ext uri="{FF2B5EF4-FFF2-40B4-BE49-F238E27FC236}">
                <a16:creationId xmlns:a16="http://schemas.microsoft.com/office/drawing/2014/main" id="{11145940-26F6-D345-AEB5-DB00F76C7F1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786117" y="4134439"/>
            <a:ext cx="1099118" cy="218525"/>
          </a:xfrm>
        </p:spPr>
        <p:txBody>
          <a:bodyPr lIns="0" bIns="0" anchor="b"/>
          <a:lstStyle>
            <a:lvl1pPr marL="7938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cap="all" spc="0" baseline="0">
                <a:solidFill>
                  <a:schemeClr val="tx1"/>
                </a:solidFill>
              </a:defRPr>
            </a:lvl1pPr>
          </a:lstStyle>
          <a:p>
            <a:pPr marL="7938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HERE. ALL CAPS. WHITE. 8 PT.</a:t>
            </a:r>
          </a:p>
        </p:txBody>
      </p:sp>
      <p:sp>
        <p:nvSpPr>
          <p:cNvPr id="28" name="Text Placeholder 59">
            <a:extLst>
              <a:ext uri="{FF2B5EF4-FFF2-40B4-BE49-F238E27FC236}">
                <a16:creationId xmlns:a16="http://schemas.microsoft.com/office/drawing/2014/main" id="{7FC80356-24FA-3340-B9FC-DE1492BFA62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786117" y="4363829"/>
            <a:ext cx="1099118" cy="246016"/>
          </a:xfrm>
        </p:spPr>
        <p:txBody>
          <a:bodyPr lIns="0" bIns="0" anchor="t" anchorCtr="0"/>
          <a:lstStyle>
            <a:lvl1pPr marL="7938" indent="0">
              <a:buNone/>
              <a:defRPr sz="8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8 pt.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F8E227CA-C8B1-FD4F-9719-AC576682CC3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1353312" y="2275650"/>
            <a:ext cx="731520" cy="731520"/>
          </a:xfrm>
        </p:spPr>
        <p:txBody>
          <a:bodyPr anchor="ctr"/>
          <a:lstStyle>
            <a:lvl1pPr marL="7938" indent="0" algn="ctr">
              <a:buNone/>
              <a:defRPr sz="750" spc="0"/>
            </a:lvl1pPr>
          </a:lstStyle>
          <a:p>
            <a:r>
              <a:rPr lang="en-US" dirty="0"/>
              <a:t>HEADSHOT HERE</a:t>
            </a:r>
          </a:p>
        </p:txBody>
      </p:sp>
      <p:sp>
        <p:nvSpPr>
          <p:cNvPr id="30" name="Text Placeholder 59">
            <a:extLst>
              <a:ext uri="{FF2B5EF4-FFF2-40B4-BE49-F238E27FC236}">
                <a16:creationId xmlns:a16="http://schemas.microsoft.com/office/drawing/2014/main" id="{479DAFC0-5785-0446-A3E7-5BF65BCC02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754880" y="2411210"/>
            <a:ext cx="1554480" cy="365125"/>
          </a:xfr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1" name="Text Placeholder 59">
            <a:extLst>
              <a:ext uri="{FF2B5EF4-FFF2-40B4-BE49-F238E27FC236}">
                <a16:creationId xmlns:a16="http://schemas.microsoft.com/office/drawing/2014/main" id="{01FF4553-5F63-074B-8CB3-DF55725FEF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754880" y="2784229"/>
            <a:ext cx="1554480" cy="241715"/>
          </a:xfr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2" name="Text Placeholder 59">
            <a:extLst>
              <a:ext uri="{FF2B5EF4-FFF2-40B4-BE49-F238E27FC236}">
                <a16:creationId xmlns:a16="http://schemas.microsoft.com/office/drawing/2014/main" id="{2ACC479D-100C-AB4A-B437-FFCD18495B7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188386" y="2395999"/>
            <a:ext cx="1554480" cy="365125"/>
          </a:xfr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3" name="Text Placeholder 59">
            <a:extLst>
              <a:ext uri="{FF2B5EF4-FFF2-40B4-BE49-F238E27FC236}">
                <a16:creationId xmlns:a16="http://schemas.microsoft.com/office/drawing/2014/main" id="{F88A7EF7-25F7-5349-8978-9A5DA5F3109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188386" y="2774296"/>
            <a:ext cx="1554480" cy="241715"/>
          </a:xfr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4" name="Text Placeholder 59">
            <a:extLst>
              <a:ext uri="{FF2B5EF4-FFF2-40B4-BE49-F238E27FC236}">
                <a16:creationId xmlns:a16="http://schemas.microsoft.com/office/drawing/2014/main" id="{F442EBC6-A1C6-C446-97E7-801C6B76BA9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394802" y="2389660"/>
            <a:ext cx="1554480" cy="365125"/>
          </a:xfrm>
        </p:spPr>
        <p:txBody>
          <a:bodyPr lIns="0" bIns="0" anchor="b"/>
          <a:lstStyle>
            <a:lvl1pPr marL="7938" indent="0">
              <a:buNone/>
              <a:defRPr sz="9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HERE. ALL CAPS. WHITE. 9 PT.</a:t>
            </a:r>
          </a:p>
        </p:txBody>
      </p:sp>
      <p:sp>
        <p:nvSpPr>
          <p:cNvPr id="35" name="Text Placeholder 59">
            <a:extLst>
              <a:ext uri="{FF2B5EF4-FFF2-40B4-BE49-F238E27FC236}">
                <a16:creationId xmlns:a16="http://schemas.microsoft.com/office/drawing/2014/main" id="{AB54CC23-A2BA-0E4F-BE56-2BD32D275D0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394802" y="2767957"/>
            <a:ext cx="1554480" cy="241715"/>
          </a:xfrm>
        </p:spPr>
        <p:txBody>
          <a:bodyPr lIns="0" bIns="0" anchor="t" anchorCtr="0"/>
          <a:lstStyle>
            <a:lvl1pPr marL="7938" indent="0">
              <a:buNone/>
              <a:defRPr sz="900" cap="none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Here. Lowercase. 9 pt.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EB862910-D742-4D11-A987-CE16A6571602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51053"/>
      </p:ext>
    </p:extLst>
  </p:cSld>
  <p:clrMapOvr>
    <a:masterClrMapping/>
  </p:clrMapOvr>
  <p:transition spd="med"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(Superhead)">
  <p:cSld name="Title and Content (Superhead)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457200" y="551125"/>
            <a:ext cx="8229600" cy="43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Verdana"/>
              <a:buNone/>
              <a:defRPr sz="2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677863" y="1142877"/>
            <a:ext cx="8020050" cy="35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33019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378" marR="0" lvl="1" indent="-330192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566" marR="0" lvl="2" indent="-330192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754" marR="0" lvl="3" indent="-330192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5943" marR="0" lvl="4" indent="-330192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132" marR="0" lvl="5" indent="-355591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320" marR="0" lvl="6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509" marR="0" lvl="7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697" marR="0" lvl="8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60392" y="306392"/>
            <a:ext cx="8226425" cy="3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189" marR="0" lvl="0" indent="-228594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1" u="none" strike="noStrike" cap="none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378" marR="0" lvl="1" indent="-40639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566" marR="0" lvl="2" indent="-38099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754" marR="0" lvl="3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5943" marR="0" lvl="4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132" marR="0" lvl="5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320" marR="0" lvl="6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509" marR="0" lvl="7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697" marR="0" lvl="8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9802913"/>
      </p:ext>
    </p:extLst>
  </p:cSld>
  <p:clrMapOvr>
    <a:masterClrMapping/>
  </p:clrMapOvr>
  <p:transition spd="med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57200" y="551125"/>
            <a:ext cx="8229600" cy="43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Verdana"/>
              <a:buNone/>
              <a:defRPr sz="2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77863" y="1142877"/>
            <a:ext cx="8020050" cy="356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marR="0" lvl="0" indent="-33019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378" marR="0" lvl="1" indent="-330192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566" marR="0" lvl="2" indent="-330192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754" marR="0" lvl="3" indent="-330192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5943" marR="0" lvl="4" indent="-330192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132" marR="0" lvl="5" indent="-355591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320" marR="0" lvl="6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509" marR="0" lvl="7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697" marR="0" lvl="8" indent="-355591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9417385"/>
      </p:ext>
    </p:extLst>
  </p:cSld>
  <p:clrMapOvr>
    <a:masterClrMapping/>
  </p:clrMapOvr>
  <p:transition spd="med"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_and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PUBLICLY RELEASABLE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 noChangeShapeType="1"/>
          </p:cNvCxnSpPr>
          <p:nvPr userDrawn="1"/>
        </p:nvCxnSpPr>
        <p:spPr bwMode="auto">
          <a:xfrm>
            <a:off x="381000" y="630077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5" y="97657"/>
            <a:ext cx="1085438" cy="49130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622426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90025"/>
      </p:ext>
    </p:extLst>
  </p:cSld>
  <p:clrMapOvr>
    <a:masterClrMapping/>
  </p:clrMapOvr>
  <p:transition spd="med"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PUBLICLY RELEASABLE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31CC523-8BC6-4921-807A-66BD262F34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3"/>
          </p:nvPr>
        </p:nvSpPr>
        <p:spPr>
          <a:xfrm>
            <a:off x="419100" y="857250"/>
            <a:ext cx="8305800" cy="4000500"/>
          </a:xfrm>
        </p:spPr>
        <p:txBody>
          <a:bodyPr/>
          <a:lstStyle>
            <a:lvl1pPr marL="257175" indent="-257175">
              <a:buFont typeface="Arial" pitchFamily="34" charset="0"/>
              <a:buChar char="•"/>
              <a:defRPr sz="135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557213" indent="-214313">
              <a:buFont typeface="Arial" pitchFamily="34" charset="0"/>
              <a:buChar char="•"/>
              <a:defRPr sz="1200"/>
            </a:lvl2pPr>
            <a:lvl3pPr marL="857250" indent="-171450">
              <a:buFont typeface="Arial" pitchFamily="34" charset="0"/>
              <a:buChar char="•"/>
              <a:defRPr sz="1050"/>
            </a:lvl3pPr>
            <a:lvl4pPr marL="1200150" indent="-171450">
              <a:buFont typeface="Arial" pitchFamily="34" charset="0"/>
              <a:buChar char="•"/>
              <a:defRPr sz="975"/>
            </a:lvl4pPr>
            <a:lvl5pPr marL="1543050" indent="-171450">
              <a:buFont typeface="Arial" pitchFamily="34" charset="0"/>
              <a:buChar char="•"/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622426" y="113564"/>
            <a:ext cx="7140575" cy="459486"/>
          </a:xfrm>
        </p:spPr>
        <p:txBody>
          <a:bodyPr>
            <a:normAutofit/>
          </a:bodyPr>
          <a:lstStyle>
            <a:lvl1pPr algn="l">
              <a:defRPr sz="1800" b="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ShapeType="1"/>
          </p:cNvCxnSpPr>
          <p:nvPr userDrawn="1"/>
        </p:nvCxnSpPr>
        <p:spPr bwMode="auto">
          <a:xfrm>
            <a:off x="381000" y="630077"/>
            <a:ext cx="8382000" cy="1190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5" y="97657"/>
            <a:ext cx="1085438" cy="49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30496"/>
      </p:ext>
    </p:extLst>
  </p:cSld>
  <p:clrMapOvr>
    <a:masterClrMapping/>
  </p:clrMapOvr>
  <p:transition spd="med"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514350" y="1106775"/>
            <a:ext cx="8122157" cy="2837099"/>
          </a:xfrm>
          <a:noFill/>
        </p:spPr>
        <p:txBody>
          <a:bodyPr/>
          <a:lstStyle>
            <a:lvl1pPr marL="164592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65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5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22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b="0"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0EDAC1-8055-B14A-90F8-71A97F17FF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44800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522325" y="1688707"/>
            <a:ext cx="2563775" cy="2654693"/>
          </a:xfrm>
          <a:noFill/>
        </p:spPr>
        <p:txBody>
          <a:bodyPr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286125" y="1179550"/>
            <a:ext cx="5343525" cy="3163851"/>
          </a:xfrm>
          <a:solidFill>
            <a:schemeClr val="bg2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7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1494" y="1179550"/>
            <a:ext cx="2564606" cy="466281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rgbClr val="CE1126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b="0" spc="225"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1C86D5-FAD5-0C48-B07B-53F7036D5DF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1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1 column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514350" y="1506301"/>
            <a:ext cx="8122157" cy="2837099"/>
          </a:xfrm>
          <a:noFill/>
        </p:spPr>
        <p:txBody>
          <a:bodyPr/>
          <a:lstStyle>
            <a:lvl1pPr marL="164592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6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5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22 pt. Black.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1179550"/>
            <a:ext cx="8115300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rgbClr val="CE1126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CC1998-8757-C840-AADE-7B8BA99317B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81065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4693972" y="1551025"/>
            <a:ext cx="3935678" cy="2792375"/>
          </a:xfrm>
          <a:noFill/>
        </p:spPr>
        <p:txBody>
          <a:bodyPr rIns="182880"/>
          <a:lstStyle>
            <a:lvl1pPr marL="164592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522325" y="1551025"/>
            <a:ext cx="3935375" cy="2792375"/>
          </a:xfrm>
          <a:noFill/>
        </p:spPr>
        <p:txBody>
          <a:bodyPr rIns="182880"/>
          <a:lstStyle>
            <a:lvl1pPr marL="164592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1494" y="1179550"/>
            <a:ext cx="3936206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86300" y="1179550"/>
            <a:ext cx="3936206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9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054B65-0620-854F-BFAF-B71F0AF716D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20022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3"/>
          <p:cNvSpPr>
            <a:spLocks noGrp="1"/>
          </p:cNvSpPr>
          <p:nvPr>
            <p:ph type="body" sz="quarter" idx="18" hasCustomPrompt="1"/>
          </p:nvPr>
        </p:nvSpPr>
        <p:spPr>
          <a:xfrm>
            <a:off x="6069514" y="1693900"/>
            <a:ext cx="2560136" cy="2649500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3297738" y="1693900"/>
            <a:ext cx="2560137" cy="2649500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522325" y="1693900"/>
            <a:ext cx="2563775" cy="2649500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1494" y="117955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273176" y="117955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57901" y="117955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7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25C011-809B-F142-87DD-B50CF52804E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44237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D82DC-4516-4CFC-A86F-BFEA28FF5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15074"/>
            <a:ext cx="4040188" cy="3279504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45026" y="1315996"/>
            <a:ext cx="4040188" cy="3272941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22D29-83B6-4887-8B46-FACDF1A79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29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3 columns/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514350" y="984370"/>
            <a:ext cx="2571750" cy="1372281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3286125" y="984370"/>
            <a:ext cx="2571750" cy="1372282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35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057900" y="984370"/>
            <a:ext cx="2571750" cy="1372281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35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43" name="Body 3"/>
          <p:cNvSpPr>
            <a:spLocks noGrp="1"/>
          </p:cNvSpPr>
          <p:nvPr>
            <p:ph type="body" sz="quarter" idx="18" hasCustomPrompt="1"/>
          </p:nvPr>
        </p:nvSpPr>
        <p:spPr>
          <a:xfrm>
            <a:off x="6057900" y="2923492"/>
            <a:ext cx="2571750" cy="1372281"/>
          </a:xfrm>
          <a:noFill/>
        </p:spPr>
        <p:txBody>
          <a:bodyPr rIns="182880"/>
          <a:lstStyle>
            <a:lvl1pPr marL="164588" marR="0" indent="-164588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5528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3286125" y="2923492"/>
            <a:ext cx="2571750" cy="1372282"/>
          </a:xfrm>
          <a:noFill/>
        </p:spPr>
        <p:txBody>
          <a:bodyPr rIns="182880"/>
          <a:lstStyle>
            <a:lvl1pPr marL="164588" marR="0" indent="-164588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5528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522325" y="2923493"/>
            <a:ext cx="2563775" cy="1372914"/>
          </a:xfrm>
          <a:noFill/>
        </p:spPr>
        <p:txBody>
          <a:bodyPr rIns="182880"/>
          <a:lstStyle>
            <a:lvl1pPr marL="164588" marR="0" indent="-164588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5528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1494" y="247007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3176" y="247007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6057901" y="247007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22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FFE885-255A-DE4B-B7E6-9A98CEBD81F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18703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Tex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dy 4"/>
          <p:cNvSpPr>
            <a:spLocks noGrp="1"/>
          </p:cNvSpPr>
          <p:nvPr>
            <p:ph type="body" sz="quarter" idx="19" hasCustomPrompt="1"/>
          </p:nvPr>
        </p:nvSpPr>
        <p:spPr>
          <a:xfrm>
            <a:off x="4695324" y="3045036"/>
            <a:ext cx="3943351" cy="1069766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Body 3"/>
          <p:cNvSpPr>
            <a:spLocks noGrp="1"/>
          </p:cNvSpPr>
          <p:nvPr>
            <p:ph type="body" sz="quarter" idx="17" hasCustomPrompt="1"/>
          </p:nvPr>
        </p:nvSpPr>
        <p:spPr>
          <a:xfrm>
            <a:off x="4695323" y="1441624"/>
            <a:ext cx="3943350" cy="1069848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Body 2"/>
          <p:cNvSpPr>
            <a:spLocks noGrp="1"/>
          </p:cNvSpPr>
          <p:nvPr>
            <p:ph type="body" sz="quarter" idx="18" hasCustomPrompt="1"/>
          </p:nvPr>
        </p:nvSpPr>
        <p:spPr>
          <a:xfrm>
            <a:off x="523374" y="3045036"/>
            <a:ext cx="3931388" cy="1069766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523759" y="1441624"/>
            <a:ext cx="3930617" cy="1069848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4703626" y="1185401"/>
            <a:ext cx="3932882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24818" y="1185401"/>
            <a:ext cx="3932882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703626" y="2785803"/>
            <a:ext cx="3932882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524818" y="2785803"/>
            <a:ext cx="3932882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2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211ECA-3F10-BA4A-9903-326CCDC7326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97865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| Two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54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2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D82DC-4516-4CFC-A86F-BFEA28FF5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© 2023 Collins Aerospace.  |   This document does not include any export controlled technical data.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15074"/>
            <a:ext cx="4040188" cy="3279504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45026" y="1315997"/>
            <a:ext cx="4040188" cy="3272941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22D29-83B6-4887-8B46-FACDF1A79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47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| Black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C24002-EE42-4430-9A4A-6C0B504FEA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2023 Collins Aerospace.  |   This document does not include any export controlled technical data.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13F643C-EA7F-4290-95CD-262B9D0728F0}"/>
              </a:ext>
            </a:extLst>
          </p:cNvPr>
          <p:cNvSpPr txBox="1">
            <a:spLocks/>
          </p:cNvSpPr>
          <p:nvPr/>
        </p:nvSpPr>
        <p:spPr>
          <a:xfrm>
            <a:off x="4005944" y="4709977"/>
            <a:ext cx="4497977" cy="13731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tx1"/>
                </a:solidFill>
                <a:cs typeface="DIN-Light"/>
              </a:rPr>
              <a:t>© 2019 </a:t>
            </a:r>
            <a:r>
              <a:rPr lang="en-US" sz="600" dirty="0">
                <a:solidFill>
                  <a:schemeClr val="tx1"/>
                </a:solidFill>
              </a:rPr>
              <a:t>Collins Aerospace, a United Technologies company. All rights reserved.</a:t>
            </a:r>
            <a:endParaRPr lang="en-US" sz="60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0FB2B-E08A-4F60-8C05-86602CA6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06305"/>
      </p:ext>
    </p:extLst>
  </p:cSld>
  <p:clrMapOvr>
    <a:masterClrMapping/>
  </p:clrMapOvr>
  <p:transition spd="med"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514350" y="1106775"/>
            <a:ext cx="8122157" cy="2837099"/>
          </a:xfrm>
          <a:noFill/>
        </p:spPr>
        <p:txBody>
          <a:bodyPr/>
          <a:lstStyle>
            <a:lvl1pPr marL="164592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65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5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22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b="0"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0EDAC1-8055-B14A-90F8-71A97F17FF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1847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1 column/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522325" y="1688707"/>
            <a:ext cx="2563775" cy="2654693"/>
          </a:xfrm>
          <a:noFill/>
        </p:spPr>
        <p:txBody>
          <a:bodyPr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 Regular.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286125" y="1179550"/>
            <a:ext cx="5343525" cy="3163851"/>
          </a:xfrm>
          <a:solidFill>
            <a:schemeClr val="bg2"/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7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1494" y="1179550"/>
            <a:ext cx="2564606" cy="466281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rgbClr val="CE1126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b="0" spc="225"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1C86D5-FAD5-0C48-B07B-53F7036D5DF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6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1 column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514350" y="1506301"/>
            <a:ext cx="8122157" cy="2837099"/>
          </a:xfrm>
          <a:noFill/>
        </p:spPr>
        <p:txBody>
          <a:bodyPr/>
          <a:lstStyle>
            <a:lvl1pPr marL="164592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6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5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22 pt. Black. Sentence case.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1179550"/>
            <a:ext cx="8115300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rgbClr val="CE1126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 anchor="t" anchorCtr="0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8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CC1998-8757-C840-AADE-7B8BA99317B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5707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4693972" y="1551025"/>
            <a:ext cx="3935678" cy="2792375"/>
          </a:xfrm>
          <a:noFill/>
        </p:spPr>
        <p:txBody>
          <a:bodyPr rIns="182880"/>
          <a:lstStyle>
            <a:lvl1pPr marL="164592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522325" y="1551025"/>
            <a:ext cx="3935375" cy="2792375"/>
          </a:xfrm>
          <a:noFill/>
        </p:spPr>
        <p:txBody>
          <a:bodyPr rIns="182880"/>
          <a:lstStyle>
            <a:lvl1pPr marL="164592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1494" y="1179550"/>
            <a:ext cx="3936206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686300" y="1179550"/>
            <a:ext cx="3936206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9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054B65-0620-854F-BFAF-B71F0AF716D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52827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ody 3"/>
          <p:cNvSpPr>
            <a:spLocks noGrp="1"/>
          </p:cNvSpPr>
          <p:nvPr>
            <p:ph type="body" sz="quarter" idx="18" hasCustomPrompt="1"/>
          </p:nvPr>
        </p:nvSpPr>
        <p:spPr>
          <a:xfrm>
            <a:off x="6069514" y="1693900"/>
            <a:ext cx="2560136" cy="2649500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3297738" y="1693900"/>
            <a:ext cx="2560137" cy="2649500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522325" y="1693900"/>
            <a:ext cx="2563775" cy="2649500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1494" y="117955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273176" y="117955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6057901" y="117955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7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1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25C011-809B-F142-87DD-B50CF52804E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06266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>
        <p15:guide id="1" orient="horz" pos="141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3 columns/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514350" y="984370"/>
            <a:ext cx="2571750" cy="1372281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35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3286125" y="984370"/>
            <a:ext cx="2571750" cy="1372282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35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057900" y="984370"/>
            <a:ext cx="2571750" cy="1372281"/>
          </a:xfrm>
          <a:solidFill>
            <a:schemeClr val="bg2"/>
          </a:solidFill>
        </p:spPr>
        <p:txBody>
          <a:bodyPr tIns="365760"/>
          <a:lstStyle>
            <a:lvl1pPr marL="0" indent="0" algn="ctr">
              <a:buNone/>
              <a:defRPr sz="135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8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43" name="Body 3"/>
          <p:cNvSpPr>
            <a:spLocks noGrp="1"/>
          </p:cNvSpPr>
          <p:nvPr>
            <p:ph type="body" sz="quarter" idx="18" hasCustomPrompt="1"/>
          </p:nvPr>
        </p:nvSpPr>
        <p:spPr>
          <a:xfrm>
            <a:off x="6057900" y="2923492"/>
            <a:ext cx="2571750" cy="1372281"/>
          </a:xfrm>
          <a:noFill/>
        </p:spPr>
        <p:txBody>
          <a:bodyPr rIns="182880"/>
          <a:lstStyle>
            <a:lvl1pPr marL="164588" marR="0" indent="-164588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5528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Body 2"/>
          <p:cNvSpPr>
            <a:spLocks noGrp="1"/>
          </p:cNvSpPr>
          <p:nvPr>
            <p:ph type="body" sz="quarter" idx="17" hasCustomPrompt="1"/>
          </p:nvPr>
        </p:nvSpPr>
        <p:spPr>
          <a:xfrm>
            <a:off x="3286125" y="2923492"/>
            <a:ext cx="2571750" cy="1372282"/>
          </a:xfrm>
          <a:noFill/>
        </p:spPr>
        <p:txBody>
          <a:bodyPr rIns="182880"/>
          <a:lstStyle>
            <a:lvl1pPr marL="164588" marR="0" indent="-164588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5528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522325" y="2923493"/>
            <a:ext cx="2563775" cy="1372914"/>
          </a:xfrm>
          <a:noFill/>
        </p:spPr>
        <p:txBody>
          <a:bodyPr rIns="182880"/>
          <a:lstStyle>
            <a:lvl1pPr marL="164588" marR="0" indent="-164588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tabLst/>
              <a:defRPr lang="en-US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5528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521494" y="247007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3176" y="247007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6057901" y="2470070"/>
            <a:ext cx="2564606" cy="46628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22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FFE885-255A-DE4B-B7E6-9A98CEBD81F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60147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 dirty="0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D36293-A803-4765-A0C6-F9722EFE8E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66132"/>
            <a:ext cx="2651760" cy="3305868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 marL="1371498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35040" y="1266132"/>
            <a:ext cx="2651760" cy="3305868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246120" y="1266132"/>
            <a:ext cx="2651760" cy="3305868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600" spc="0"/>
            </a:lvl1pPr>
            <a:lvl2pPr>
              <a:buClr>
                <a:schemeClr val="accent1"/>
              </a:buClr>
              <a:defRPr sz="1400" spc="0"/>
            </a:lvl2pPr>
            <a:lvl3pPr>
              <a:buClr>
                <a:schemeClr val="accent1"/>
              </a:buClr>
              <a:defRPr sz="1200" spc="0"/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4BAAF-F2D1-459C-AC12-D3DB70C086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59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ins Content: Text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dy 4"/>
          <p:cNvSpPr>
            <a:spLocks noGrp="1"/>
          </p:cNvSpPr>
          <p:nvPr>
            <p:ph type="body" sz="quarter" idx="19" hasCustomPrompt="1"/>
          </p:nvPr>
        </p:nvSpPr>
        <p:spPr>
          <a:xfrm>
            <a:off x="4695324" y="3045036"/>
            <a:ext cx="3943351" cy="1069766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Body 3"/>
          <p:cNvSpPr>
            <a:spLocks noGrp="1"/>
          </p:cNvSpPr>
          <p:nvPr>
            <p:ph type="body" sz="quarter" idx="17" hasCustomPrompt="1"/>
          </p:nvPr>
        </p:nvSpPr>
        <p:spPr>
          <a:xfrm>
            <a:off x="4695323" y="1441624"/>
            <a:ext cx="3943350" cy="1069848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Body 2"/>
          <p:cNvSpPr>
            <a:spLocks noGrp="1"/>
          </p:cNvSpPr>
          <p:nvPr>
            <p:ph type="body" sz="quarter" idx="18" hasCustomPrompt="1"/>
          </p:nvPr>
        </p:nvSpPr>
        <p:spPr>
          <a:xfrm>
            <a:off x="523374" y="3045036"/>
            <a:ext cx="3931388" cy="1069766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523759" y="1441624"/>
            <a:ext cx="3930617" cy="1069848"/>
          </a:xfrm>
          <a:noFill/>
        </p:spPr>
        <p:txBody>
          <a:bodyPr rIns="182880"/>
          <a:lstStyle>
            <a:lvl1pPr marL="164588" indent="-164588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>
                <a:srgbClr val="CE1126"/>
              </a:buClr>
              <a:buSzPct val="75000"/>
              <a:buFont typeface="Arial" panose="020B0604020202020204" pitchFamily="34" charset="0"/>
              <a:buChar char="•"/>
              <a:defRPr lang="en-US" sz="135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918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–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6344"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accent1"/>
              </a:buClr>
              <a:buFont typeface="Arial" panose="020B0604020202020204" pitchFamily="34" charset="0"/>
              <a:defRPr lang="en-US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16459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4703626" y="1185401"/>
            <a:ext cx="3932882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24818" y="1185401"/>
            <a:ext cx="3932882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703626" y="2785803"/>
            <a:ext cx="3932882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524818" y="2785803"/>
            <a:ext cx="3932882" cy="279307"/>
          </a:xfrm>
          <a:noFill/>
        </p:spPr>
        <p:txBody>
          <a:bodyPr wrap="square" bIns="9144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350" b="1" baseline="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RTX red. Bold. Sentence case.</a:t>
            </a:r>
          </a:p>
        </p:txBody>
      </p:sp>
      <p:sp>
        <p:nvSpPr>
          <p:cNvPr id="19" name="Title 5"/>
          <p:cNvSpPr>
            <a:spLocks noGrp="1"/>
          </p:cNvSpPr>
          <p:nvPr>
            <p:ph type="title" hasCustomPrompt="1"/>
          </p:nvPr>
        </p:nvSpPr>
        <p:spPr>
          <a:xfrm>
            <a:off x="521208" y="385855"/>
            <a:ext cx="8108442" cy="50749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REGULAR. UPPERCASE. TWO LINES MAX.</a:t>
            </a:r>
          </a:p>
        </p:txBody>
      </p:sp>
      <p:sp>
        <p:nvSpPr>
          <p:cNvPr id="21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06566"/>
            <a:ext cx="8115299" cy="232821"/>
          </a:xfrm>
          <a:solidFill>
            <a:schemeClr val="accent1"/>
          </a:solidFill>
        </p:spPr>
        <p:txBody>
          <a:bodyPr vert="horz" wrap="square" lIns="621792" tIns="64008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12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16 pt. Centered. Sentence case.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211ECA-3F10-BA4A-9903-326CCDC7326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51589"/>
      </p:ext>
    </p:extLst>
  </p:cSld>
  <p:clrMapOvr>
    <a:masterClrMapping/>
  </p:clrMapOvr>
  <p:transition spd="med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85A6D3-BFB1-4C67-96C5-155EB52E99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© 2023 Collins Aerospace.  |   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15CF-47DB-495F-9FCC-9F29980C5D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7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| Headline + Sub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HERE. ALL CAPS. TERRA COTTA.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AD5D2E-A2AC-4899-90EB-41A4D9D52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r>
              <a:rPr lang="en-US"/>
              <a:t>© 2023 Collins Aerospace.  |   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E2829-C632-4D45-94B3-B004173EEE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42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39" y="781051"/>
            <a:ext cx="8660719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5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50"/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akeaway bar"/>
          <p:cNvSpPr>
            <a:spLocks noGrp="1"/>
          </p:cNvSpPr>
          <p:nvPr>
            <p:ph type="body" sz="quarter" idx="15" hasCustomPrompt="1"/>
          </p:nvPr>
        </p:nvSpPr>
        <p:spPr>
          <a:xfrm>
            <a:off x="521209" y="4437279"/>
            <a:ext cx="8115299" cy="202107"/>
          </a:xfrm>
          <a:solidFill>
            <a:schemeClr val="tx2">
              <a:lumMod val="50000"/>
              <a:lumOff val="50000"/>
            </a:schemeClr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ts val="975"/>
              </a:lnSpc>
              <a:spcBef>
                <a:spcPts val="0"/>
              </a:spcBef>
              <a:buFontTx/>
              <a:buNone/>
              <a:defRPr lang="en-US" sz="9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White. Bold. 12 pt. Centered. Sentence case.</a:t>
            </a:r>
          </a:p>
        </p:txBody>
      </p:sp>
    </p:spTree>
    <p:extLst>
      <p:ext uri="{BB962C8B-B14F-4D97-AF65-F5344CB8AC3E}">
        <p14:creationId xmlns:p14="http://schemas.microsoft.com/office/powerpoint/2010/main" val="685681934"/>
      </p:ext>
    </p:extLst>
  </p:cSld>
  <p:clrMapOvr>
    <a:masterClrMapping/>
  </p:clrMapOvr>
  <p:transition spd="med"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| Two Columns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54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2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5" indent="0">
              <a:buNone/>
              <a:defRPr sz="1600" b="1"/>
            </a:lvl9pPr>
          </a:lstStyle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HERE. ALL CAPS. TERRA COTTA.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300" baseline="0"/>
            </a:lvl1pPr>
          </a:lstStyle>
          <a:p>
            <a:r>
              <a:rPr lang="en-US"/>
              <a:t>TITLE HERE. ALL CAPS. BLACK. 24 PT.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9D82DC-4516-4CFC-A86F-BFEA28FF5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© 2023 Collins Aerospace.  |   This document does not include any export controlled technical data.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15074"/>
            <a:ext cx="4040188" cy="3279504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45026" y="1315997"/>
            <a:ext cx="4040188" cy="3272941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22D29-83B6-4887-8B46-FACDF1A79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pc="0"/>
            </a:lvl1pPr>
          </a:lstStyle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98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| Black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C24002-EE42-4430-9A4A-6C0B504FEA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2023 Collins Aerospace.  |   This document does not include any export controlled technical data.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13F643C-EA7F-4290-95CD-262B9D0728F0}"/>
              </a:ext>
            </a:extLst>
          </p:cNvPr>
          <p:cNvSpPr txBox="1">
            <a:spLocks/>
          </p:cNvSpPr>
          <p:nvPr/>
        </p:nvSpPr>
        <p:spPr>
          <a:xfrm>
            <a:off x="4005944" y="4709977"/>
            <a:ext cx="4497977" cy="13731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tx1"/>
                </a:solidFill>
                <a:cs typeface="DIN-Light"/>
              </a:rPr>
              <a:t>© 2019 </a:t>
            </a:r>
            <a:r>
              <a:rPr lang="en-US" sz="600" dirty="0">
                <a:solidFill>
                  <a:schemeClr val="tx1"/>
                </a:solidFill>
              </a:rPr>
              <a:t>Collins Aerospace, a United Technologies company. All rights reserved.</a:t>
            </a:r>
            <a:endParaRPr lang="en-US" sz="60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0FB2B-E08A-4F60-8C05-86602CA65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57499"/>
      </p:ext>
    </p:extLst>
  </p:cSld>
  <p:clrMapOvr>
    <a:masterClrMapping/>
  </p:clrMapOvr>
  <p:transition spd="med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200" y="8750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all" spc="300" baseline="0">
                <a:solidFill>
                  <a:schemeClr val="accent1"/>
                </a:solidFill>
              </a:defRPr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HERE. ALL CAPS. TERRA COTTA.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50120"/>
            <a:ext cx="8229600" cy="568875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TITLE HERE. ALL CAPS.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57200" y="1261872"/>
            <a:ext cx="8229600" cy="3301320"/>
          </a:xfrm>
          <a:prstGeom prst="rect">
            <a:avLst/>
          </a:prstGeom>
        </p:spPr>
        <p:txBody>
          <a:bodyPr>
            <a:noAutofit/>
          </a:bodyPr>
          <a:lstStyle>
            <a:lvl1pPr marL="233357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spc="0">
                <a:solidFill>
                  <a:schemeClr val="tx1"/>
                </a:solidFill>
              </a:defRPr>
            </a:lvl1pPr>
            <a:lvl2pPr marL="685783" indent="-225419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400" spc="0">
                <a:solidFill>
                  <a:schemeClr val="tx1"/>
                </a:solidFill>
              </a:defRPr>
            </a:lvl2pPr>
            <a:lvl3pPr marL="1142915" indent="-228582">
              <a:buClr>
                <a:schemeClr val="accent1"/>
              </a:buClr>
              <a:buFont typeface="Arial" panose="020B0604020202020204" pitchFamily="34" charset="0"/>
              <a:buChar char="•"/>
              <a:defRPr sz="1200" spc="0">
                <a:solidFill>
                  <a:schemeClr val="tx1"/>
                </a:solidFill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C8824-0868-4FA8-BAE4-101D6897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© 2023 Collins Aerospace  | This document does not include any export controlled technical data | Approved for public release.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6730C-B129-4981-BDF8-FCCAB3B2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4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825543-6B7F-4B41-BD8C-976212A54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This document does not include any export controlled technical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82028-C1CE-4B82-A985-EB48E9AC2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pc="0"/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69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1560"/>
            <a:ext cx="8229600" cy="3530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ALL CAPS. WHITE. 24 PT.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60F46-2E67-474C-9893-046DAFD1D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0520" y="4834508"/>
            <a:ext cx="4343400" cy="2814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600" spc="0" baseline="0" dirty="0">
                <a:solidFill>
                  <a:schemeClr val="accent1"/>
                </a:solidFill>
              </a:defRPr>
            </a:lvl1pPr>
          </a:lstStyle>
          <a:p>
            <a:r>
              <a:rPr lang="en-US"/>
              <a:t>Collins Aerospace Proprietary. This document contains no export controlled technical data.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748-83C3-467A-9DF6-CC369EE24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3920" y="4745737"/>
            <a:ext cx="22860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>
              <a:defRPr lang="en-US" sz="700" b="0" i="0" smtClean="0">
                <a:latin typeface="Arial Regular"/>
                <a:cs typeface="DIN-Light"/>
              </a:defRPr>
            </a:lvl1pPr>
          </a:lstStyle>
          <a:p>
            <a:pPr algn="r"/>
            <a:fld id="{01517C5A-21C8-4A78-AA4B-D0D5DD5ADE52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15BF577F-DD63-462C-8D95-AD4D3295C9A9}"/>
              </a:ext>
            </a:extLst>
          </p:cNvPr>
          <p:cNvSpPr txBox="1">
            <a:spLocks/>
          </p:cNvSpPr>
          <p:nvPr userDrawn="1"/>
        </p:nvSpPr>
        <p:spPr>
          <a:xfrm>
            <a:off x="3972077" y="4709977"/>
            <a:ext cx="4497977" cy="13731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spc="0" baseline="0" dirty="0">
                <a:solidFill>
                  <a:schemeClr val="tx1"/>
                </a:solidFill>
                <a:cs typeface="DIN-Light"/>
              </a:rPr>
              <a:t>© 2023 </a:t>
            </a:r>
            <a:r>
              <a:rPr lang="en-US" sz="600" spc="0" baseline="0" dirty="0">
                <a:solidFill>
                  <a:schemeClr val="tx1"/>
                </a:solidFill>
              </a:rPr>
              <a:t>Collins Aerospace</a:t>
            </a:r>
            <a:endParaRPr lang="en-US" sz="6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54E5F-A73E-4824-9291-E400850D1B8B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4694340"/>
            <a:ext cx="2235301" cy="2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77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</p:sldLayoutIdLst>
  <p:transition spd="med">
    <p:wipe/>
  </p:transition>
  <p:hf sldNum="0" hdr="0" dt="0"/>
  <p:txStyles>
    <p:titleStyle>
      <a:lvl1pPr algn="l" defTabSz="457166" rtl="0" eaLnBrk="1" latinLnBrk="0" hangingPunct="1">
        <a:spcBef>
          <a:spcPct val="0"/>
        </a:spcBef>
        <a:buNone/>
        <a:defRPr sz="2400" b="0" i="0" kern="1200" cap="all" spc="3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3357" indent="-233357" algn="l" defTabSz="457166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5419" algn="l" defTabSz="457166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15" indent="-228582" algn="l" defTabSz="457166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80" indent="-228582" algn="l" defTabSz="457166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46" indent="-228582" algn="l" defTabSz="457166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11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1560"/>
            <a:ext cx="8229600" cy="3530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ALL CAPS. WHITE. 24 PT.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60F46-2E67-474C-9893-046DAFD1D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0520" y="4834508"/>
            <a:ext cx="4343400" cy="28146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600" spc="0" baseline="0" dirty="0">
                <a:solidFill>
                  <a:schemeClr val="accent1"/>
                </a:solidFill>
              </a:defRPr>
            </a:lvl1pPr>
          </a:lstStyle>
          <a:p>
            <a:r>
              <a:rPr lang="en-US"/>
              <a:t>PUBLICLY RELEASABLE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6748-83C3-467A-9DF6-CC369EE24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3920" y="4745737"/>
            <a:ext cx="22860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>
              <a:defRPr lang="en-US" sz="700" b="0" i="0" smtClean="0">
                <a:latin typeface="Arial Regular"/>
                <a:cs typeface="DIN-Light"/>
              </a:defRPr>
            </a:lvl1pPr>
          </a:lstStyle>
          <a:p>
            <a:fld id="{84BE33A8-B07C-4AE5-8AD6-5B92B3138622}" type="slidenum">
              <a:rPr lang="en-US" altLang="en-US" smtClean="0">
                <a:solidFill>
                  <a:srgbClr val="000000"/>
                </a:solidFill>
                <a:cs typeface="Arial"/>
              </a:rPr>
              <a:pPr/>
              <a:t>‹#›</a:t>
            </a:fld>
            <a:endParaRPr lang="en-US" alt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39" name="Footer Placeholder 3">
            <a:extLst>
              <a:ext uri="{FF2B5EF4-FFF2-40B4-BE49-F238E27FC236}">
                <a16:creationId xmlns:a16="http://schemas.microsoft.com/office/drawing/2014/main" id="{15BF577F-DD63-462C-8D95-AD4D3295C9A9}"/>
              </a:ext>
            </a:extLst>
          </p:cNvPr>
          <p:cNvSpPr txBox="1">
            <a:spLocks/>
          </p:cNvSpPr>
          <p:nvPr/>
        </p:nvSpPr>
        <p:spPr>
          <a:xfrm>
            <a:off x="3972077" y="4709977"/>
            <a:ext cx="4497977" cy="13731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600" b="0" kern="800" spc="4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spc="0" baseline="0" dirty="0">
                <a:solidFill>
                  <a:schemeClr val="tx1"/>
                </a:solidFill>
                <a:cs typeface="DIN-Light"/>
              </a:rPr>
              <a:t>© 2023 </a:t>
            </a:r>
            <a:r>
              <a:rPr lang="en-US" sz="600" spc="0" baseline="0" dirty="0">
                <a:solidFill>
                  <a:schemeClr val="tx1"/>
                </a:solidFill>
              </a:rPr>
              <a:t>Collins Aerospace</a:t>
            </a:r>
            <a:endParaRPr lang="en-US" sz="600" spc="0" baseline="0" dirty="0">
              <a:solidFill>
                <a:schemeClr val="accent1"/>
              </a:solidFill>
              <a:cs typeface="DIN-Light"/>
              <a:sym typeface="Verdana"/>
            </a:endParaRPr>
          </a:p>
        </p:txBody>
      </p:sp>
      <p:sp>
        <p:nvSpPr>
          <p:cNvPr id="40" name="Logo">
            <a:extLst>
              <a:ext uri="{FF2B5EF4-FFF2-40B4-BE49-F238E27FC236}">
                <a16:creationId xmlns:a16="http://schemas.microsoft.com/office/drawing/2014/main" id="{B4023E06-5263-4C9E-8BEF-4E169EF2921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7361" y="4698476"/>
            <a:ext cx="1565938" cy="265176"/>
          </a:xfrm>
          <a:custGeom>
            <a:avLst/>
            <a:gdLst>
              <a:gd name="T0" fmla="*/ 1871 w 1887"/>
              <a:gd name="T1" fmla="*/ 204 h 319"/>
              <a:gd name="T2" fmla="*/ 1811 w 1887"/>
              <a:gd name="T3" fmla="*/ 126 h 319"/>
              <a:gd name="T4" fmla="*/ 1886 w 1887"/>
              <a:gd name="T5" fmla="*/ 168 h 319"/>
              <a:gd name="T6" fmla="*/ 1779 w 1887"/>
              <a:gd name="T7" fmla="*/ 204 h 319"/>
              <a:gd name="T8" fmla="*/ 1728 w 1887"/>
              <a:gd name="T9" fmla="*/ 126 h 319"/>
              <a:gd name="T10" fmla="*/ 1751 w 1887"/>
              <a:gd name="T11" fmla="*/ 146 h 319"/>
              <a:gd name="T12" fmla="*/ 1656 w 1887"/>
              <a:gd name="T13" fmla="*/ 179 h 319"/>
              <a:gd name="T14" fmla="*/ 1643 w 1887"/>
              <a:gd name="T15" fmla="*/ 174 h 319"/>
              <a:gd name="T16" fmla="*/ 1611 w 1887"/>
              <a:gd name="T17" fmla="*/ 141 h 319"/>
              <a:gd name="T18" fmla="*/ 1703 w 1887"/>
              <a:gd name="T19" fmla="*/ 115 h 319"/>
              <a:gd name="T20" fmla="*/ 1562 w 1887"/>
              <a:gd name="T21" fmla="*/ 174 h 319"/>
              <a:gd name="T22" fmla="*/ 1549 w 1887"/>
              <a:gd name="T23" fmla="*/ 179 h 319"/>
              <a:gd name="T24" fmla="*/ 1587 w 1887"/>
              <a:gd name="T25" fmla="*/ 126 h 319"/>
              <a:gd name="T26" fmla="*/ 1543 w 1887"/>
              <a:gd name="T27" fmla="*/ 204 h 319"/>
              <a:gd name="T28" fmla="*/ 1448 w 1887"/>
              <a:gd name="T29" fmla="*/ 145 h 319"/>
              <a:gd name="T30" fmla="*/ 1414 w 1887"/>
              <a:gd name="T31" fmla="*/ 198 h 319"/>
              <a:gd name="T32" fmla="*/ 1452 w 1887"/>
              <a:gd name="T33" fmla="*/ 173 h 319"/>
              <a:gd name="T34" fmla="*/ 1453 w 1887"/>
              <a:gd name="T35" fmla="*/ 113 h 319"/>
              <a:gd name="T36" fmla="*/ 1370 w 1887"/>
              <a:gd name="T37" fmla="*/ 175 h 319"/>
              <a:gd name="T38" fmla="*/ 1356 w 1887"/>
              <a:gd name="T39" fmla="*/ 181 h 319"/>
              <a:gd name="T40" fmla="*/ 1321 w 1887"/>
              <a:gd name="T41" fmla="*/ 126 h 319"/>
              <a:gd name="T42" fmla="*/ 1401 w 1887"/>
              <a:gd name="T43" fmla="*/ 178 h 319"/>
              <a:gd name="T44" fmla="*/ 1278 w 1887"/>
              <a:gd name="T45" fmla="*/ 118 h 319"/>
              <a:gd name="T46" fmla="*/ 1270 w 1887"/>
              <a:gd name="T47" fmla="*/ 204 h 319"/>
              <a:gd name="T48" fmla="*/ 1195 w 1887"/>
              <a:gd name="T49" fmla="*/ 150 h 319"/>
              <a:gd name="T50" fmla="*/ 1134 w 1887"/>
              <a:gd name="T51" fmla="*/ 160 h 319"/>
              <a:gd name="T52" fmla="*/ 1221 w 1887"/>
              <a:gd name="T53" fmla="*/ 138 h 319"/>
              <a:gd name="T54" fmla="*/ 1224 w 1887"/>
              <a:gd name="T55" fmla="*/ 197 h 319"/>
              <a:gd name="T56" fmla="*/ 1133 w 1887"/>
              <a:gd name="T57" fmla="*/ 204 h 319"/>
              <a:gd name="T58" fmla="*/ 921 w 1887"/>
              <a:gd name="T59" fmla="*/ 135 h 319"/>
              <a:gd name="T60" fmla="*/ 915 w 1887"/>
              <a:gd name="T61" fmla="*/ 207 h 319"/>
              <a:gd name="T62" fmla="*/ 924 w 1887"/>
              <a:gd name="T63" fmla="*/ 176 h 319"/>
              <a:gd name="T64" fmla="*/ 881 w 1887"/>
              <a:gd name="T65" fmla="*/ 141 h 319"/>
              <a:gd name="T66" fmla="*/ 921 w 1887"/>
              <a:gd name="T67" fmla="*/ 135 h 319"/>
              <a:gd name="T68" fmla="*/ 866 w 1887"/>
              <a:gd name="T69" fmla="*/ 150 h 319"/>
              <a:gd name="T70" fmla="*/ 810 w 1887"/>
              <a:gd name="T71" fmla="*/ 204 h 319"/>
              <a:gd name="T72" fmla="*/ 729 w 1887"/>
              <a:gd name="T73" fmla="*/ 115 h 319"/>
              <a:gd name="T74" fmla="*/ 762 w 1887"/>
              <a:gd name="T75" fmla="*/ 85 h 319"/>
              <a:gd name="T76" fmla="*/ 676 w 1887"/>
              <a:gd name="T77" fmla="*/ 73 h 319"/>
              <a:gd name="T78" fmla="*/ 578 w 1887"/>
              <a:gd name="T79" fmla="*/ 175 h 319"/>
              <a:gd name="T80" fmla="*/ 564 w 1887"/>
              <a:gd name="T81" fmla="*/ 181 h 319"/>
              <a:gd name="T82" fmla="*/ 529 w 1887"/>
              <a:gd name="T83" fmla="*/ 125 h 319"/>
              <a:gd name="T84" fmla="*/ 609 w 1887"/>
              <a:gd name="T85" fmla="*/ 178 h 319"/>
              <a:gd name="T86" fmla="*/ 432 w 1887"/>
              <a:gd name="T87" fmla="*/ 201 h 319"/>
              <a:gd name="T88" fmla="*/ 464 w 1887"/>
              <a:gd name="T89" fmla="*/ 72 h 319"/>
              <a:gd name="T90" fmla="*/ 480 w 1887"/>
              <a:gd name="T91" fmla="*/ 104 h 319"/>
              <a:gd name="T92" fmla="*/ 449 w 1887"/>
              <a:gd name="T93" fmla="*/ 173 h 319"/>
              <a:gd name="T94" fmla="*/ 154 w 1887"/>
              <a:gd name="T95" fmla="*/ 95 h 319"/>
              <a:gd name="T96" fmla="*/ 122 w 1887"/>
              <a:gd name="T97" fmla="*/ 107 h 319"/>
              <a:gd name="T98" fmla="*/ 95 w 1887"/>
              <a:gd name="T99" fmla="*/ 160 h 319"/>
              <a:gd name="T100" fmla="*/ 30 w 1887"/>
              <a:gd name="T101" fmla="*/ 253 h 319"/>
              <a:gd name="T102" fmla="*/ 146 w 1887"/>
              <a:gd name="T103" fmla="*/ 319 h 319"/>
              <a:gd name="T104" fmla="*/ 220 w 1887"/>
              <a:gd name="T105" fmla="*/ 231 h 319"/>
              <a:gd name="T106" fmla="*/ 318 w 1887"/>
              <a:gd name="T107" fmla="*/ 177 h 319"/>
              <a:gd name="T108" fmla="*/ 13 w 1887"/>
              <a:gd name="T109" fmla="*/ 96 h 319"/>
              <a:gd name="T110" fmla="*/ 280 w 1887"/>
              <a:gd name="T111" fmla="*/ 54 h 319"/>
              <a:gd name="T112" fmla="*/ 42 w 1887"/>
              <a:gd name="T113" fmla="*/ 50 h 319"/>
              <a:gd name="T114" fmla="*/ 183 w 1887"/>
              <a:gd name="T115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87" h="319">
                <a:moveTo>
                  <a:pt x="1859" y="150"/>
                </a:moveTo>
                <a:cubicBezTo>
                  <a:pt x="1858" y="145"/>
                  <a:pt x="1856" y="142"/>
                  <a:pt x="1854" y="139"/>
                </a:cubicBezTo>
                <a:cubicBezTo>
                  <a:pt x="1851" y="136"/>
                  <a:pt x="1848" y="135"/>
                  <a:pt x="1844" y="135"/>
                </a:cubicBezTo>
                <a:cubicBezTo>
                  <a:pt x="1835" y="135"/>
                  <a:pt x="1830" y="140"/>
                  <a:pt x="1828" y="150"/>
                </a:cubicBezTo>
                <a:lnTo>
                  <a:pt x="1859" y="150"/>
                </a:lnTo>
                <a:close/>
                <a:moveTo>
                  <a:pt x="1887" y="197"/>
                </a:moveTo>
                <a:cubicBezTo>
                  <a:pt x="1883" y="200"/>
                  <a:pt x="1877" y="203"/>
                  <a:pt x="1871" y="204"/>
                </a:cubicBezTo>
                <a:cubicBezTo>
                  <a:pt x="1865" y="206"/>
                  <a:pt x="1858" y="207"/>
                  <a:pt x="1851" y="207"/>
                </a:cubicBezTo>
                <a:cubicBezTo>
                  <a:pt x="1843" y="207"/>
                  <a:pt x="1835" y="206"/>
                  <a:pt x="1829" y="203"/>
                </a:cubicBezTo>
                <a:cubicBezTo>
                  <a:pt x="1822" y="201"/>
                  <a:pt x="1817" y="198"/>
                  <a:pt x="1812" y="194"/>
                </a:cubicBezTo>
                <a:cubicBezTo>
                  <a:pt x="1807" y="190"/>
                  <a:pt x="1804" y="185"/>
                  <a:pt x="1801" y="179"/>
                </a:cubicBezTo>
                <a:cubicBezTo>
                  <a:pt x="1799" y="173"/>
                  <a:pt x="1798" y="167"/>
                  <a:pt x="1798" y="160"/>
                </a:cubicBezTo>
                <a:cubicBezTo>
                  <a:pt x="1798" y="153"/>
                  <a:pt x="1799" y="146"/>
                  <a:pt x="1801" y="141"/>
                </a:cubicBezTo>
                <a:cubicBezTo>
                  <a:pt x="1803" y="135"/>
                  <a:pt x="1806" y="130"/>
                  <a:pt x="1811" y="126"/>
                </a:cubicBezTo>
                <a:cubicBezTo>
                  <a:pt x="1815" y="122"/>
                  <a:pt x="1820" y="118"/>
                  <a:pt x="1825" y="116"/>
                </a:cubicBezTo>
                <a:cubicBezTo>
                  <a:pt x="1831" y="114"/>
                  <a:pt x="1837" y="113"/>
                  <a:pt x="1844" y="113"/>
                </a:cubicBezTo>
                <a:cubicBezTo>
                  <a:pt x="1851" y="113"/>
                  <a:pt x="1857" y="114"/>
                  <a:pt x="1862" y="116"/>
                </a:cubicBezTo>
                <a:cubicBezTo>
                  <a:pt x="1867" y="118"/>
                  <a:pt x="1872" y="121"/>
                  <a:pt x="1876" y="125"/>
                </a:cubicBezTo>
                <a:cubicBezTo>
                  <a:pt x="1880" y="128"/>
                  <a:pt x="1882" y="133"/>
                  <a:pt x="1884" y="138"/>
                </a:cubicBezTo>
                <a:cubicBezTo>
                  <a:pt x="1886" y="144"/>
                  <a:pt x="1887" y="150"/>
                  <a:pt x="1887" y="157"/>
                </a:cubicBezTo>
                <a:cubicBezTo>
                  <a:pt x="1887" y="161"/>
                  <a:pt x="1887" y="165"/>
                  <a:pt x="1886" y="168"/>
                </a:cubicBezTo>
                <a:cubicBezTo>
                  <a:pt x="1828" y="168"/>
                  <a:pt x="1828" y="168"/>
                  <a:pt x="1828" y="168"/>
                </a:cubicBezTo>
                <a:cubicBezTo>
                  <a:pt x="1831" y="178"/>
                  <a:pt x="1840" y="183"/>
                  <a:pt x="1854" y="183"/>
                </a:cubicBezTo>
                <a:cubicBezTo>
                  <a:pt x="1858" y="183"/>
                  <a:pt x="1862" y="182"/>
                  <a:pt x="1866" y="181"/>
                </a:cubicBezTo>
                <a:cubicBezTo>
                  <a:pt x="1870" y="180"/>
                  <a:pt x="1874" y="179"/>
                  <a:pt x="1877" y="178"/>
                </a:cubicBezTo>
                <a:lnTo>
                  <a:pt x="1887" y="197"/>
                </a:lnTo>
                <a:close/>
                <a:moveTo>
                  <a:pt x="1794" y="198"/>
                </a:moveTo>
                <a:cubicBezTo>
                  <a:pt x="1790" y="201"/>
                  <a:pt x="1785" y="203"/>
                  <a:pt x="1779" y="204"/>
                </a:cubicBezTo>
                <a:cubicBezTo>
                  <a:pt x="1774" y="206"/>
                  <a:pt x="1769" y="206"/>
                  <a:pt x="1763" y="206"/>
                </a:cubicBezTo>
                <a:cubicBezTo>
                  <a:pt x="1755" y="206"/>
                  <a:pt x="1748" y="205"/>
                  <a:pt x="1742" y="203"/>
                </a:cubicBezTo>
                <a:cubicBezTo>
                  <a:pt x="1736" y="201"/>
                  <a:pt x="1731" y="198"/>
                  <a:pt x="1727" y="194"/>
                </a:cubicBezTo>
                <a:cubicBezTo>
                  <a:pt x="1723" y="190"/>
                  <a:pt x="1719" y="185"/>
                  <a:pt x="1717" y="179"/>
                </a:cubicBezTo>
                <a:cubicBezTo>
                  <a:pt x="1715" y="173"/>
                  <a:pt x="1714" y="167"/>
                  <a:pt x="1714" y="160"/>
                </a:cubicBezTo>
                <a:cubicBezTo>
                  <a:pt x="1714" y="153"/>
                  <a:pt x="1715" y="147"/>
                  <a:pt x="1718" y="141"/>
                </a:cubicBezTo>
                <a:cubicBezTo>
                  <a:pt x="1720" y="135"/>
                  <a:pt x="1723" y="130"/>
                  <a:pt x="1728" y="126"/>
                </a:cubicBezTo>
                <a:cubicBezTo>
                  <a:pt x="1732" y="122"/>
                  <a:pt x="1737" y="119"/>
                  <a:pt x="1743" y="116"/>
                </a:cubicBezTo>
                <a:cubicBezTo>
                  <a:pt x="1749" y="114"/>
                  <a:pt x="1756" y="113"/>
                  <a:pt x="1763" y="113"/>
                </a:cubicBezTo>
                <a:cubicBezTo>
                  <a:pt x="1773" y="113"/>
                  <a:pt x="1781" y="115"/>
                  <a:pt x="1788" y="118"/>
                </a:cubicBezTo>
                <a:cubicBezTo>
                  <a:pt x="1784" y="144"/>
                  <a:pt x="1784" y="144"/>
                  <a:pt x="1784" y="144"/>
                </a:cubicBezTo>
                <a:cubicBezTo>
                  <a:pt x="1782" y="143"/>
                  <a:pt x="1779" y="142"/>
                  <a:pt x="1775" y="141"/>
                </a:cubicBezTo>
                <a:cubicBezTo>
                  <a:pt x="1772" y="141"/>
                  <a:pt x="1769" y="140"/>
                  <a:pt x="1767" y="140"/>
                </a:cubicBezTo>
                <a:cubicBezTo>
                  <a:pt x="1760" y="140"/>
                  <a:pt x="1755" y="142"/>
                  <a:pt x="1751" y="146"/>
                </a:cubicBezTo>
                <a:cubicBezTo>
                  <a:pt x="1747" y="149"/>
                  <a:pt x="1745" y="154"/>
                  <a:pt x="1745" y="160"/>
                </a:cubicBezTo>
                <a:cubicBezTo>
                  <a:pt x="1745" y="166"/>
                  <a:pt x="1747" y="170"/>
                  <a:pt x="1751" y="174"/>
                </a:cubicBezTo>
                <a:cubicBezTo>
                  <a:pt x="1755" y="177"/>
                  <a:pt x="1760" y="179"/>
                  <a:pt x="1767" y="179"/>
                </a:cubicBezTo>
                <a:cubicBezTo>
                  <a:pt x="1770" y="179"/>
                  <a:pt x="1772" y="179"/>
                  <a:pt x="1775" y="178"/>
                </a:cubicBezTo>
                <a:cubicBezTo>
                  <a:pt x="1778" y="178"/>
                  <a:pt x="1780" y="177"/>
                  <a:pt x="1782" y="176"/>
                </a:cubicBezTo>
                <a:lnTo>
                  <a:pt x="1794" y="198"/>
                </a:lnTo>
                <a:close/>
                <a:moveTo>
                  <a:pt x="1656" y="179"/>
                </a:moveTo>
                <a:cubicBezTo>
                  <a:pt x="1662" y="179"/>
                  <a:pt x="1666" y="177"/>
                  <a:pt x="1669" y="174"/>
                </a:cubicBezTo>
                <a:cubicBezTo>
                  <a:pt x="1673" y="170"/>
                  <a:pt x="1674" y="165"/>
                  <a:pt x="1674" y="160"/>
                </a:cubicBezTo>
                <a:cubicBezTo>
                  <a:pt x="1674" y="154"/>
                  <a:pt x="1673" y="149"/>
                  <a:pt x="1669" y="145"/>
                </a:cubicBezTo>
                <a:cubicBezTo>
                  <a:pt x="1666" y="142"/>
                  <a:pt x="1662" y="140"/>
                  <a:pt x="1656" y="140"/>
                </a:cubicBezTo>
                <a:cubicBezTo>
                  <a:pt x="1651" y="140"/>
                  <a:pt x="1647" y="142"/>
                  <a:pt x="1643" y="145"/>
                </a:cubicBezTo>
                <a:cubicBezTo>
                  <a:pt x="1640" y="149"/>
                  <a:pt x="1638" y="154"/>
                  <a:pt x="1638" y="160"/>
                </a:cubicBezTo>
                <a:cubicBezTo>
                  <a:pt x="1638" y="165"/>
                  <a:pt x="1640" y="170"/>
                  <a:pt x="1643" y="174"/>
                </a:cubicBezTo>
                <a:cubicBezTo>
                  <a:pt x="1647" y="177"/>
                  <a:pt x="1651" y="179"/>
                  <a:pt x="1656" y="179"/>
                </a:cubicBezTo>
                <a:moveTo>
                  <a:pt x="1648" y="207"/>
                </a:moveTo>
                <a:cubicBezTo>
                  <a:pt x="1642" y="207"/>
                  <a:pt x="1637" y="206"/>
                  <a:pt x="1632" y="203"/>
                </a:cubicBezTo>
                <a:cubicBezTo>
                  <a:pt x="1627" y="201"/>
                  <a:pt x="1622" y="198"/>
                  <a:pt x="1619" y="194"/>
                </a:cubicBezTo>
                <a:cubicBezTo>
                  <a:pt x="1615" y="189"/>
                  <a:pt x="1613" y="185"/>
                  <a:pt x="1611" y="179"/>
                </a:cubicBezTo>
                <a:cubicBezTo>
                  <a:pt x="1609" y="173"/>
                  <a:pt x="1608" y="167"/>
                  <a:pt x="1608" y="160"/>
                </a:cubicBezTo>
                <a:cubicBezTo>
                  <a:pt x="1608" y="153"/>
                  <a:pt x="1609" y="147"/>
                  <a:pt x="1611" y="141"/>
                </a:cubicBezTo>
                <a:cubicBezTo>
                  <a:pt x="1613" y="135"/>
                  <a:pt x="1616" y="130"/>
                  <a:pt x="1619" y="126"/>
                </a:cubicBezTo>
                <a:cubicBezTo>
                  <a:pt x="1623" y="122"/>
                  <a:pt x="1627" y="119"/>
                  <a:pt x="1633" y="116"/>
                </a:cubicBezTo>
                <a:cubicBezTo>
                  <a:pt x="1638" y="114"/>
                  <a:pt x="1643" y="113"/>
                  <a:pt x="1649" y="113"/>
                </a:cubicBezTo>
                <a:cubicBezTo>
                  <a:pt x="1654" y="113"/>
                  <a:pt x="1659" y="114"/>
                  <a:pt x="1663" y="116"/>
                </a:cubicBezTo>
                <a:cubicBezTo>
                  <a:pt x="1668" y="118"/>
                  <a:pt x="1671" y="122"/>
                  <a:pt x="1674" y="126"/>
                </a:cubicBezTo>
                <a:cubicBezTo>
                  <a:pt x="1674" y="115"/>
                  <a:pt x="1674" y="115"/>
                  <a:pt x="1674" y="115"/>
                </a:cubicBezTo>
                <a:cubicBezTo>
                  <a:pt x="1703" y="115"/>
                  <a:pt x="1703" y="115"/>
                  <a:pt x="1703" y="115"/>
                </a:cubicBezTo>
                <a:cubicBezTo>
                  <a:pt x="1703" y="204"/>
                  <a:pt x="1703" y="204"/>
                  <a:pt x="1703" y="204"/>
                </a:cubicBezTo>
                <a:cubicBezTo>
                  <a:pt x="1674" y="204"/>
                  <a:pt x="1674" y="204"/>
                  <a:pt x="1674" y="204"/>
                </a:cubicBezTo>
                <a:cubicBezTo>
                  <a:pt x="1674" y="194"/>
                  <a:pt x="1674" y="194"/>
                  <a:pt x="1674" y="194"/>
                </a:cubicBezTo>
                <a:cubicBezTo>
                  <a:pt x="1671" y="198"/>
                  <a:pt x="1668" y="201"/>
                  <a:pt x="1663" y="203"/>
                </a:cubicBezTo>
                <a:cubicBezTo>
                  <a:pt x="1659" y="206"/>
                  <a:pt x="1654" y="207"/>
                  <a:pt x="1648" y="207"/>
                </a:cubicBezTo>
                <a:moveTo>
                  <a:pt x="1549" y="179"/>
                </a:moveTo>
                <a:cubicBezTo>
                  <a:pt x="1554" y="179"/>
                  <a:pt x="1559" y="177"/>
                  <a:pt x="1562" y="174"/>
                </a:cubicBezTo>
                <a:cubicBezTo>
                  <a:pt x="1565" y="170"/>
                  <a:pt x="1567" y="165"/>
                  <a:pt x="1567" y="160"/>
                </a:cubicBezTo>
                <a:cubicBezTo>
                  <a:pt x="1567" y="154"/>
                  <a:pt x="1565" y="149"/>
                  <a:pt x="1562" y="145"/>
                </a:cubicBezTo>
                <a:cubicBezTo>
                  <a:pt x="1559" y="142"/>
                  <a:pt x="1554" y="140"/>
                  <a:pt x="1549" y="140"/>
                </a:cubicBezTo>
                <a:cubicBezTo>
                  <a:pt x="1544" y="140"/>
                  <a:pt x="1540" y="142"/>
                  <a:pt x="1536" y="145"/>
                </a:cubicBezTo>
                <a:cubicBezTo>
                  <a:pt x="1533" y="149"/>
                  <a:pt x="1531" y="154"/>
                  <a:pt x="1531" y="160"/>
                </a:cubicBezTo>
                <a:cubicBezTo>
                  <a:pt x="1531" y="165"/>
                  <a:pt x="1533" y="170"/>
                  <a:pt x="1536" y="174"/>
                </a:cubicBezTo>
                <a:cubicBezTo>
                  <a:pt x="1540" y="177"/>
                  <a:pt x="1544" y="179"/>
                  <a:pt x="1549" y="179"/>
                </a:cubicBezTo>
                <a:moveTo>
                  <a:pt x="1502" y="115"/>
                </a:moveTo>
                <a:cubicBezTo>
                  <a:pt x="1531" y="115"/>
                  <a:pt x="1531" y="115"/>
                  <a:pt x="1531" y="115"/>
                </a:cubicBezTo>
                <a:cubicBezTo>
                  <a:pt x="1531" y="125"/>
                  <a:pt x="1531" y="125"/>
                  <a:pt x="1531" y="125"/>
                </a:cubicBezTo>
                <a:cubicBezTo>
                  <a:pt x="1534" y="121"/>
                  <a:pt x="1538" y="118"/>
                  <a:pt x="1542" y="116"/>
                </a:cubicBezTo>
                <a:cubicBezTo>
                  <a:pt x="1547" y="114"/>
                  <a:pt x="1552" y="113"/>
                  <a:pt x="1558" y="113"/>
                </a:cubicBezTo>
                <a:cubicBezTo>
                  <a:pt x="1563" y="113"/>
                  <a:pt x="1569" y="114"/>
                  <a:pt x="1574" y="116"/>
                </a:cubicBezTo>
                <a:cubicBezTo>
                  <a:pt x="1579" y="118"/>
                  <a:pt x="1583" y="122"/>
                  <a:pt x="1587" y="126"/>
                </a:cubicBezTo>
                <a:cubicBezTo>
                  <a:pt x="1590" y="130"/>
                  <a:pt x="1593" y="135"/>
                  <a:pt x="1595" y="140"/>
                </a:cubicBezTo>
                <a:cubicBezTo>
                  <a:pt x="1597" y="146"/>
                  <a:pt x="1598" y="152"/>
                  <a:pt x="1598" y="159"/>
                </a:cubicBezTo>
                <a:cubicBezTo>
                  <a:pt x="1598" y="166"/>
                  <a:pt x="1597" y="172"/>
                  <a:pt x="1595" y="178"/>
                </a:cubicBezTo>
                <a:cubicBezTo>
                  <a:pt x="1593" y="184"/>
                  <a:pt x="1590" y="189"/>
                  <a:pt x="1586" y="193"/>
                </a:cubicBezTo>
                <a:cubicBezTo>
                  <a:pt x="1582" y="197"/>
                  <a:pt x="1578" y="201"/>
                  <a:pt x="1573" y="203"/>
                </a:cubicBezTo>
                <a:cubicBezTo>
                  <a:pt x="1568" y="205"/>
                  <a:pt x="1563" y="207"/>
                  <a:pt x="1557" y="207"/>
                </a:cubicBezTo>
                <a:cubicBezTo>
                  <a:pt x="1552" y="207"/>
                  <a:pt x="1547" y="206"/>
                  <a:pt x="1543" y="204"/>
                </a:cubicBezTo>
                <a:cubicBezTo>
                  <a:pt x="1539" y="202"/>
                  <a:pt x="1536" y="199"/>
                  <a:pt x="1533" y="196"/>
                </a:cubicBezTo>
                <a:cubicBezTo>
                  <a:pt x="1533" y="243"/>
                  <a:pt x="1533" y="243"/>
                  <a:pt x="1533" y="243"/>
                </a:cubicBezTo>
                <a:cubicBezTo>
                  <a:pt x="1502" y="243"/>
                  <a:pt x="1502" y="243"/>
                  <a:pt x="1502" y="243"/>
                </a:cubicBezTo>
                <a:lnTo>
                  <a:pt x="1502" y="115"/>
                </a:lnTo>
                <a:close/>
                <a:moveTo>
                  <a:pt x="1455" y="135"/>
                </a:moveTo>
                <a:cubicBezTo>
                  <a:pt x="1449" y="135"/>
                  <a:pt x="1445" y="137"/>
                  <a:pt x="1445" y="140"/>
                </a:cubicBezTo>
                <a:cubicBezTo>
                  <a:pt x="1445" y="142"/>
                  <a:pt x="1446" y="144"/>
                  <a:pt x="1448" y="145"/>
                </a:cubicBezTo>
                <a:cubicBezTo>
                  <a:pt x="1450" y="146"/>
                  <a:pt x="1454" y="147"/>
                  <a:pt x="1459" y="148"/>
                </a:cubicBezTo>
                <a:cubicBezTo>
                  <a:pt x="1469" y="151"/>
                  <a:pt x="1477" y="154"/>
                  <a:pt x="1482" y="159"/>
                </a:cubicBezTo>
                <a:cubicBezTo>
                  <a:pt x="1487" y="164"/>
                  <a:pt x="1489" y="170"/>
                  <a:pt x="1489" y="179"/>
                </a:cubicBezTo>
                <a:cubicBezTo>
                  <a:pt x="1489" y="187"/>
                  <a:pt x="1486" y="194"/>
                  <a:pt x="1479" y="199"/>
                </a:cubicBezTo>
                <a:cubicBezTo>
                  <a:pt x="1472" y="204"/>
                  <a:pt x="1462" y="207"/>
                  <a:pt x="1449" y="207"/>
                </a:cubicBezTo>
                <a:cubicBezTo>
                  <a:pt x="1442" y="207"/>
                  <a:pt x="1436" y="206"/>
                  <a:pt x="1429" y="204"/>
                </a:cubicBezTo>
                <a:cubicBezTo>
                  <a:pt x="1423" y="203"/>
                  <a:pt x="1418" y="201"/>
                  <a:pt x="1414" y="198"/>
                </a:cubicBezTo>
                <a:cubicBezTo>
                  <a:pt x="1424" y="180"/>
                  <a:pt x="1424" y="180"/>
                  <a:pt x="1424" y="180"/>
                </a:cubicBezTo>
                <a:cubicBezTo>
                  <a:pt x="1427" y="181"/>
                  <a:pt x="1431" y="182"/>
                  <a:pt x="1436" y="183"/>
                </a:cubicBezTo>
                <a:cubicBezTo>
                  <a:pt x="1440" y="184"/>
                  <a:pt x="1444" y="184"/>
                  <a:pt x="1447" y="184"/>
                </a:cubicBezTo>
                <a:cubicBezTo>
                  <a:pt x="1455" y="184"/>
                  <a:pt x="1458" y="182"/>
                  <a:pt x="1458" y="179"/>
                </a:cubicBezTo>
                <a:cubicBezTo>
                  <a:pt x="1458" y="178"/>
                  <a:pt x="1458" y="177"/>
                  <a:pt x="1458" y="176"/>
                </a:cubicBezTo>
                <a:cubicBezTo>
                  <a:pt x="1458" y="176"/>
                  <a:pt x="1457" y="175"/>
                  <a:pt x="1456" y="175"/>
                </a:cubicBezTo>
                <a:cubicBezTo>
                  <a:pt x="1455" y="174"/>
                  <a:pt x="1454" y="173"/>
                  <a:pt x="1452" y="173"/>
                </a:cubicBezTo>
                <a:cubicBezTo>
                  <a:pt x="1450" y="172"/>
                  <a:pt x="1448" y="172"/>
                  <a:pt x="1445" y="171"/>
                </a:cubicBezTo>
                <a:cubicBezTo>
                  <a:pt x="1440" y="170"/>
                  <a:pt x="1435" y="168"/>
                  <a:pt x="1432" y="166"/>
                </a:cubicBezTo>
                <a:cubicBezTo>
                  <a:pt x="1428" y="164"/>
                  <a:pt x="1425" y="162"/>
                  <a:pt x="1422" y="160"/>
                </a:cubicBezTo>
                <a:cubicBezTo>
                  <a:pt x="1420" y="157"/>
                  <a:pt x="1418" y="155"/>
                  <a:pt x="1417" y="152"/>
                </a:cubicBezTo>
                <a:cubicBezTo>
                  <a:pt x="1416" y="148"/>
                  <a:pt x="1415" y="145"/>
                  <a:pt x="1415" y="141"/>
                </a:cubicBezTo>
                <a:cubicBezTo>
                  <a:pt x="1415" y="132"/>
                  <a:pt x="1418" y="125"/>
                  <a:pt x="1425" y="120"/>
                </a:cubicBezTo>
                <a:cubicBezTo>
                  <a:pt x="1432" y="115"/>
                  <a:pt x="1441" y="113"/>
                  <a:pt x="1453" y="113"/>
                </a:cubicBezTo>
                <a:cubicBezTo>
                  <a:pt x="1459" y="113"/>
                  <a:pt x="1465" y="113"/>
                  <a:pt x="1471" y="115"/>
                </a:cubicBezTo>
                <a:cubicBezTo>
                  <a:pt x="1476" y="116"/>
                  <a:pt x="1481" y="117"/>
                  <a:pt x="1485" y="120"/>
                </a:cubicBezTo>
                <a:cubicBezTo>
                  <a:pt x="1482" y="142"/>
                  <a:pt x="1482" y="142"/>
                  <a:pt x="1482" y="142"/>
                </a:cubicBezTo>
                <a:cubicBezTo>
                  <a:pt x="1478" y="140"/>
                  <a:pt x="1473" y="138"/>
                  <a:pt x="1468" y="137"/>
                </a:cubicBezTo>
                <a:cubicBezTo>
                  <a:pt x="1464" y="136"/>
                  <a:pt x="1459" y="135"/>
                  <a:pt x="1455" y="135"/>
                </a:cubicBezTo>
                <a:moveTo>
                  <a:pt x="1356" y="181"/>
                </a:moveTo>
                <a:cubicBezTo>
                  <a:pt x="1362" y="181"/>
                  <a:pt x="1366" y="179"/>
                  <a:pt x="1370" y="175"/>
                </a:cubicBezTo>
                <a:cubicBezTo>
                  <a:pt x="1373" y="171"/>
                  <a:pt x="1375" y="166"/>
                  <a:pt x="1375" y="160"/>
                </a:cubicBezTo>
                <a:cubicBezTo>
                  <a:pt x="1375" y="153"/>
                  <a:pt x="1373" y="148"/>
                  <a:pt x="1370" y="144"/>
                </a:cubicBezTo>
                <a:cubicBezTo>
                  <a:pt x="1366" y="140"/>
                  <a:pt x="1362" y="139"/>
                  <a:pt x="1356" y="139"/>
                </a:cubicBezTo>
                <a:cubicBezTo>
                  <a:pt x="1350" y="139"/>
                  <a:pt x="1345" y="140"/>
                  <a:pt x="1342" y="144"/>
                </a:cubicBezTo>
                <a:cubicBezTo>
                  <a:pt x="1338" y="148"/>
                  <a:pt x="1337" y="153"/>
                  <a:pt x="1337" y="160"/>
                </a:cubicBezTo>
                <a:cubicBezTo>
                  <a:pt x="1337" y="166"/>
                  <a:pt x="1338" y="171"/>
                  <a:pt x="1342" y="175"/>
                </a:cubicBezTo>
                <a:cubicBezTo>
                  <a:pt x="1345" y="179"/>
                  <a:pt x="1350" y="181"/>
                  <a:pt x="1356" y="181"/>
                </a:cubicBezTo>
                <a:moveTo>
                  <a:pt x="1356" y="207"/>
                </a:moveTo>
                <a:cubicBezTo>
                  <a:pt x="1349" y="207"/>
                  <a:pt x="1342" y="205"/>
                  <a:pt x="1336" y="203"/>
                </a:cubicBezTo>
                <a:cubicBezTo>
                  <a:pt x="1330" y="201"/>
                  <a:pt x="1325" y="198"/>
                  <a:pt x="1321" y="193"/>
                </a:cubicBezTo>
                <a:cubicBezTo>
                  <a:pt x="1317" y="189"/>
                  <a:pt x="1313" y="184"/>
                  <a:pt x="1311" y="178"/>
                </a:cubicBezTo>
                <a:cubicBezTo>
                  <a:pt x="1308" y="173"/>
                  <a:pt x="1307" y="166"/>
                  <a:pt x="1307" y="160"/>
                </a:cubicBezTo>
                <a:cubicBezTo>
                  <a:pt x="1307" y="153"/>
                  <a:pt x="1308" y="147"/>
                  <a:pt x="1311" y="141"/>
                </a:cubicBezTo>
                <a:cubicBezTo>
                  <a:pt x="1313" y="135"/>
                  <a:pt x="1317" y="130"/>
                  <a:pt x="1321" y="126"/>
                </a:cubicBezTo>
                <a:cubicBezTo>
                  <a:pt x="1325" y="122"/>
                  <a:pt x="1331" y="118"/>
                  <a:pt x="1337" y="116"/>
                </a:cubicBezTo>
                <a:cubicBezTo>
                  <a:pt x="1342" y="114"/>
                  <a:pt x="1349" y="113"/>
                  <a:pt x="1356" y="113"/>
                </a:cubicBezTo>
                <a:cubicBezTo>
                  <a:pt x="1363" y="113"/>
                  <a:pt x="1369" y="114"/>
                  <a:pt x="1375" y="116"/>
                </a:cubicBezTo>
                <a:cubicBezTo>
                  <a:pt x="1381" y="118"/>
                  <a:pt x="1386" y="122"/>
                  <a:pt x="1391" y="126"/>
                </a:cubicBezTo>
                <a:cubicBezTo>
                  <a:pt x="1395" y="130"/>
                  <a:pt x="1398" y="135"/>
                  <a:pt x="1401" y="141"/>
                </a:cubicBezTo>
                <a:cubicBezTo>
                  <a:pt x="1403" y="147"/>
                  <a:pt x="1404" y="153"/>
                  <a:pt x="1404" y="160"/>
                </a:cubicBezTo>
                <a:cubicBezTo>
                  <a:pt x="1404" y="166"/>
                  <a:pt x="1403" y="173"/>
                  <a:pt x="1401" y="178"/>
                </a:cubicBezTo>
                <a:cubicBezTo>
                  <a:pt x="1398" y="184"/>
                  <a:pt x="1395" y="189"/>
                  <a:pt x="1391" y="193"/>
                </a:cubicBezTo>
                <a:cubicBezTo>
                  <a:pt x="1386" y="197"/>
                  <a:pt x="1381" y="201"/>
                  <a:pt x="1375" y="203"/>
                </a:cubicBezTo>
                <a:cubicBezTo>
                  <a:pt x="1369" y="205"/>
                  <a:pt x="1363" y="207"/>
                  <a:pt x="1356" y="207"/>
                </a:cubicBezTo>
                <a:moveTo>
                  <a:pt x="1239" y="115"/>
                </a:moveTo>
                <a:cubicBezTo>
                  <a:pt x="1269" y="115"/>
                  <a:pt x="1269" y="115"/>
                  <a:pt x="1269" y="115"/>
                </a:cubicBezTo>
                <a:cubicBezTo>
                  <a:pt x="1269" y="129"/>
                  <a:pt x="1269" y="129"/>
                  <a:pt x="1269" y="129"/>
                </a:cubicBezTo>
                <a:cubicBezTo>
                  <a:pt x="1271" y="124"/>
                  <a:pt x="1274" y="120"/>
                  <a:pt x="1278" y="118"/>
                </a:cubicBezTo>
                <a:cubicBezTo>
                  <a:pt x="1282" y="115"/>
                  <a:pt x="1286" y="114"/>
                  <a:pt x="1291" y="114"/>
                </a:cubicBezTo>
                <a:cubicBezTo>
                  <a:pt x="1295" y="114"/>
                  <a:pt x="1299" y="114"/>
                  <a:pt x="1301" y="116"/>
                </a:cubicBezTo>
                <a:cubicBezTo>
                  <a:pt x="1299" y="145"/>
                  <a:pt x="1299" y="145"/>
                  <a:pt x="1299" y="145"/>
                </a:cubicBezTo>
                <a:cubicBezTo>
                  <a:pt x="1297" y="144"/>
                  <a:pt x="1296" y="143"/>
                  <a:pt x="1293" y="143"/>
                </a:cubicBezTo>
                <a:cubicBezTo>
                  <a:pt x="1291" y="143"/>
                  <a:pt x="1289" y="142"/>
                  <a:pt x="1288" y="142"/>
                </a:cubicBezTo>
                <a:cubicBezTo>
                  <a:pt x="1276" y="142"/>
                  <a:pt x="1270" y="150"/>
                  <a:pt x="1270" y="166"/>
                </a:cubicBezTo>
                <a:cubicBezTo>
                  <a:pt x="1270" y="204"/>
                  <a:pt x="1270" y="204"/>
                  <a:pt x="1270" y="204"/>
                </a:cubicBezTo>
                <a:cubicBezTo>
                  <a:pt x="1239" y="204"/>
                  <a:pt x="1239" y="204"/>
                  <a:pt x="1239" y="204"/>
                </a:cubicBezTo>
                <a:lnTo>
                  <a:pt x="1239" y="115"/>
                </a:lnTo>
                <a:close/>
                <a:moveTo>
                  <a:pt x="1195" y="150"/>
                </a:moveTo>
                <a:cubicBezTo>
                  <a:pt x="1195" y="145"/>
                  <a:pt x="1193" y="142"/>
                  <a:pt x="1191" y="139"/>
                </a:cubicBezTo>
                <a:cubicBezTo>
                  <a:pt x="1188" y="136"/>
                  <a:pt x="1184" y="135"/>
                  <a:pt x="1180" y="135"/>
                </a:cubicBezTo>
                <a:cubicBezTo>
                  <a:pt x="1172" y="135"/>
                  <a:pt x="1166" y="140"/>
                  <a:pt x="1164" y="150"/>
                </a:cubicBezTo>
                <a:lnTo>
                  <a:pt x="1195" y="150"/>
                </a:lnTo>
                <a:close/>
                <a:moveTo>
                  <a:pt x="1224" y="197"/>
                </a:moveTo>
                <a:cubicBezTo>
                  <a:pt x="1219" y="200"/>
                  <a:pt x="1214" y="203"/>
                  <a:pt x="1208" y="204"/>
                </a:cubicBezTo>
                <a:cubicBezTo>
                  <a:pt x="1201" y="206"/>
                  <a:pt x="1195" y="207"/>
                  <a:pt x="1188" y="207"/>
                </a:cubicBezTo>
                <a:cubicBezTo>
                  <a:pt x="1180" y="207"/>
                  <a:pt x="1172" y="206"/>
                  <a:pt x="1166" y="203"/>
                </a:cubicBezTo>
                <a:cubicBezTo>
                  <a:pt x="1159" y="201"/>
                  <a:pt x="1153" y="198"/>
                  <a:pt x="1149" y="194"/>
                </a:cubicBezTo>
                <a:cubicBezTo>
                  <a:pt x="1144" y="190"/>
                  <a:pt x="1141" y="185"/>
                  <a:pt x="1138" y="179"/>
                </a:cubicBezTo>
                <a:cubicBezTo>
                  <a:pt x="1136" y="173"/>
                  <a:pt x="1134" y="167"/>
                  <a:pt x="1134" y="160"/>
                </a:cubicBezTo>
                <a:cubicBezTo>
                  <a:pt x="1134" y="153"/>
                  <a:pt x="1136" y="146"/>
                  <a:pt x="1138" y="141"/>
                </a:cubicBezTo>
                <a:cubicBezTo>
                  <a:pt x="1140" y="135"/>
                  <a:pt x="1143" y="130"/>
                  <a:pt x="1147" y="126"/>
                </a:cubicBezTo>
                <a:cubicBezTo>
                  <a:pt x="1151" y="122"/>
                  <a:pt x="1156" y="118"/>
                  <a:pt x="1162" y="116"/>
                </a:cubicBezTo>
                <a:cubicBezTo>
                  <a:pt x="1168" y="114"/>
                  <a:pt x="1174" y="113"/>
                  <a:pt x="1181" y="113"/>
                </a:cubicBezTo>
                <a:cubicBezTo>
                  <a:pt x="1187" y="113"/>
                  <a:pt x="1193" y="114"/>
                  <a:pt x="1199" y="116"/>
                </a:cubicBezTo>
                <a:cubicBezTo>
                  <a:pt x="1204" y="118"/>
                  <a:pt x="1209" y="121"/>
                  <a:pt x="1212" y="125"/>
                </a:cubicBezTo>
                <a:cubicBezTo>
                  <a:pt x="1216" y="128"/>
                  <a:pt x="1219" y="133"/>
                  <a:pt x="1221" y="138"/>
                </a:cubicBezTo>
                <a:cubicBezTo>
                  <a:pt x="1223" y="144"/>
                  <a:pt x="1224" y="150"/>
                  <a:pt x="1224" y="157"/>
                </a:cubicBezTo>
                <a:cubicBezTo>
                  <a:pt x="1224" y="161"/>
                  <a:pt x="1224" y="165"/>
                  <a:pt x="1223" y="168"/>
                </a:cubicBezTo>
                <a:cubicBezTo>
                  <a:pt x="1165" y="168"/>
                  <a:pt x="1165" y="168"/>
                  <a:pt x="1165" y="168"/>
                </a:cubicBezTo>
                <a:cubicBezTo>
                  <a:pt x="1168" y="178"/>
                  <a:pt x="1176" y="183"/>
                  <a:pt x="1191" y="183"/>
                </a:cubicBezTo>
                <a:cubicBezTo>
                  <a:pt x="1194" y="183"/>
                  <a:pt x="1198" y="182"/>
                  <a:pt x="1203" y="181"/>
                </a:cubicBezTo>
                <a:cubicBezTo>
                  <a:pt x="1207" y="180"/>
                  <a:pt x="1211" y="179"/>
                  <a:pt x="1214" y="178"/>
                </a:cubicBezTo>
                <a:lnTo>
                  <a:pt x="1224" y="197"/>
                </a:lnTo>
                <a:close/>
                <a:moveTo>
                  <a:pt x="1077" y="148"/>
                </a:moveTo>
                <a:cubicBezTo>
                  <a:pt x="1062" y="103"/>
                  <a:pt x="1062" y="103"/>
                  <a:pt x="1062" y="103"/>
                </a:cubicBezTo>
                <a:cubicBezTo>
                  <a:pt x="1047" y="148"/>
                  <a:pt x="1047" y="148"/>
                  <a:pt x="1047" y="148"/>
                </a:cubicBezTo>
                <a:lnTo>
                  <a:pt x="1077" y="148"/>
                </a:lnTo>
                <a:close/>
                <a:moveTo>
                  <a:pt x="1046" y="73"/>
                </a:moveTo>
                <a:cubicBezTo>
                  <a:pt x="1081" y="73"/>
                  <a:pt x="1081" y="73"/>
                  <a:pt x="1081" y="73"/>
                </a:cubicBezTo>
                <a:cubicBezTo>
                  <a:pt x="1133" y="204"/>
                  <a:pt x="1133" y="204"/>
                  <a:pt x="1133" y="204"/>
                </a:cubicBezTo>
                <a:cubicBezTo>
                  <a:pt x="1096" y="204"/>
                  <a:pt x="1096" y="204"/>
                  <a:pt x="1096" y="204"/>
                </a:cubicBezTo>
                <a:cubicBezTo>
                  <a:pt x="1086" y="174"/>
                  <a:pt x="1086" y="174"/>
                  <a:pt x="1086" y="174"/>
                </a:cubicBezTo>
                <a:cubicBezTo>
                  <a:pt x="1039" y="174"/>
                  <a:pt x="1039" y="174"/>
                  <a:pt x="1039" y="174"/>
                </a:cubicBezTo>
                <a:cubicBezTo>
                  <a:pt x="1029" y="204"/>
                  <a:pt x="1029" y="204"/>
                  <a:pt x="1029" y="204"/>
                </a:cubicBezTo>
                <a:cubicBezTo>
                  <a:pt x="995" y="204"/>
                  <a:pt x="995" y="204"/>
                  <a:pt x="995" y="204"/>
                </a:cubicBezTo>
                <a:lnTo>
                  <a:pt x="1046" y="73"/>
                </a:lnTo>
                <a:close/>
                <a:moveTo>
                  <a:pt x="921" y="135"/>
                </a:moveTo>
                <a:cubicBezTo>
                  <a:pt x="914" y="135"/>
                  <a:pt x="911" y="137"/>
                  <a:pt x="911" y="140"/>
                </a:cubicBezTo>
                <a:cubicBezTo>
                  <a:pt x="911" y="142"/>
                  <a:pt x="912" y="144"/>
                  <a:pt x="914" y="145"/>
                </a:cubicBezTo>
                <a:cubicBezTo>
                  <a:pt x="916" y="146"/>
                  <a:pt x="919" y="147"/>
                  <a:pt x="924" y="148"/>
                </a:cubicBezTo>
                <a:cubicBezTo>
                  <a:pt x="935" y="151"/>
                  <a:pt x="943" y="154"/>
                  <a:pt x="948" y="159"/>
                </a:cubicBezTo>
                <a:cubicBezTo>
                  <a:pt x="952" y="164"/>
                  <a:pt x="955" y="170"/>
                  <a:pt x="955" y="179"/>
                </a:cubicBezTo>
                <a:cubicBezTo>
                  <a:pt x="955" y="187"/>
                  <a:pt x="951" y="194"/>
                  <a:pt x="944" y="199"/>
                </a:cubicBezTo>
                <a:cubicBezTo>
                  <a:pt x="937" y="204"/>
                  <a:pt x="928" y="207"/>
                  <a:pt x="915" y="207"/>
                </a:cubicBezTo>
                <a:cubicBezTo>
                  <a:pt x="908" y="207"/>
                  <a:pt x="901" y="206"/>
                  <a:pt x="895" y="204"/>
                </a:cubicBezTo>
                <a:cubicBezTo>
                  <a:pt x="888" y="203"/>
                  <a:pt x="883" y="201"/>
                  <a:pt x="880" y="198"/>
                </a:cubicBezTo>
                <a:cubicBezTo>
                  <a:pt x="890" y="180"/>
                  <a:pt x="890" y="180"/>
                  <a:pt x="890" y="180"/>
                </a:cubicBezTo>
                <a:cubicBezTo>
                  <a:pt x="893" y="181"/>
                  <a:pt x="897" y="182"/>
                  <a:pt x="901" y="183"/>
                </a:cubicBezTo>
                <a:cubicBezTo>
                  <a:pt x="905" y="184"/>
                  <a:pt x="909" y="184"/>
                  <a:pt x="913" y="184"/>
                </a:cubicBezTo>
                <a:cubicBezTo>
                  <a:pt x="920" y="184"/>
                  <a:pt x="924" y="182"/>
                  <a:pt x="924" y="179"/>
                </a:cubicBezTo>
                <a:cubicBezTo>
                  <a:pt x="924" y="178"/>
                  <a:pt x="924" y="177"/>
                  <a:pt x="924" y="176"/>
                </a:cubicBezTo>
                <a:cubicBezTo>
                  <a:pt x="923" y="176"/>
                  <a:pt x="923" y="175"/>
                  <a:pt x="922" y="175"/>
                </a:cubicBezTo>
                <a:cubicBezTo>
                  <a:pt x="921" y="174"/>
                  <a:pt x="919" y="173"/>
                  <a:pt x="918" y="173"/>
                </a:cubicBezTo>
                <a:cubicBezTo>
                  <a:pt x="916" y="172"/>
                  <a:pt x="914" y="172"/>
                  <a:pt x="911" y="171"/>
                </a:cubicBezTo>
                <a:cubicBezTo>
                  <a:pt x="906" y="170"/>
                  <a:pt x="901" y="168"/>
                  <a:pt x="897" y="166"/>
                </a:cubicBezTo>
                <a:cubicBezTo>
                  <a:pt x="893" y="164"/>
                  <a:pt x="890" y="162"/>
                  <a:pt x="888" y="160"/>
                </a:cubicBezTo>
                <a:cubicBezTo>
                  <a:pt x="885" y="157"/>
                  <a:pt x="884" y="155"/>
                  <a:pt x="883" y="152"/>
                </a:cubicBezTo>
                <a:cubicBezTo>
                  <a:pt x="881" y="148"/>
                  <a:pt x="881" y="145"/>
                  <a:pt x="881" y="141"/>
                </a:cubicBezTo>
                <a:cubicBezTo>
                  <a:pt x="881" y="132"/>
                  <a:pt x="884" y="125"/>
                  <a:pt x="891" y="120"/>
                </a:cubicBezTo>
                <a:cubicBezTo>
                  <a:pt x="898" y="115"/>
                  <a:pt x="907" y="113"/>
                  <a:pt x="919" y="113"/>
                </a:cubicBezTo>
                <a:cubicBezTo>
                  <a:pt x="925" y="113"/>
                  <a:pt x="931" y="113"/>
                  <a:pt x="936" y="115"/>
                </a:cubicBezTo>
                <a:cubicBezTo>
                  <a:pt x="942" y="116"/>
                  <a:pt x="947" y="117"/>
                  <a:pt x="951" y="120"/>
                </a:cubicBezTo>
                <a:cubicBezTo>
                  <a:pt x="948" y="142"/>
                  <a:pt x="948" y="142"/>
                  <a:pt x="948" y="142"/>
                </a:cubicBezTo>
                <a:cubicBezTo>
                  <a:pt x="943" y="140"/>
                  <a:pt x="939" y="138"/>
                  <a:pt x="934" y="137"/>
                </a:cubicBezTo>
                <a:cubicBezTo>
                  <a:pt x="929" y="136"/>
                  <a:pt x="925" y="135"/>
                  <a:pt x="921" y="135"/>
                </a:cubicBezTo>
                <a:moveTo>
                  <a:pt x="780" y="115"/>
                </a:moveTo>
                <a:cubicBezTo>
                  <a:pt x="810" y="115"/>
                  <a:pt x="810" y="115"/>
                  <a:pt x="810" y="115"/>
                </a:cubicBezTo>
                <a:cubicBezTo>
                  <a:pt x="810" y="126"/>
                  <a:pt x="810" y="126"/>
                  <a:pt x="810" y="126"/>
                </a:cubicBezTo>
                <a:cubicBezTo>
                  <a:pt x="812" y="122"/>
                  <a:pt x="816" y="119"/>
                  <a:pt x="820" y="116"/>
                </a:cubicBezTo>
                <a:cubicBezTo>
                  <a:pt x="825" y="114"/>
                  <a:pt x="830" y="113"/>
                  <a:pt x="836" y="113"/>
                </a:cubicBezTo>
                <a:cubicBezTo>
                  <a:pt x="846" y="113"/>
                  <a:pt x="853" y="116"/>
                  <a:pt x="859" y="122"/>
                </a:cubicBezTo>
                <a:cubicBezTo>
                  <a:pt x="864" y="128"/>
                  <a:pt x="866" y="138"/>
                  <a:pt x="866" y="150"/>
                </a:cubicBezTo>
                <a:cubicBezTo>
                  <a:pt x="866" y="204"/>
                  <a:pt x="866" y="204"/>
                  <a:pt x="866" y="204"/>
                </a:cubicBezTo>
                <a:cubicBezTo>
                  <a:pt x="836" y="204"/>
                  <a:pt x="836" y="204"/>
                  <a:pt x="836" y="204"/>
                </a:cubicBezTo>
                <a:cubicBezTo>
                  <a:pt x="836" y="156"/>
                  <a:pt x="836" y="156"/>
                  <a:pt x="836" y="156"/>
                </a:cubicBezTo>
                <a:cubicBezTo>
                  <a:pt x="836" y="145"/>
                  <a:pt x="832" y="140"/>
                  <a:pt x="824" y="140"/>
                </a:cubicBezTo>
                <a:cubicBezTo>
                  <a:pt x="819" y="140"/>
                  <a:pt x="816" y="142"/>
                  <a:pt x="814" y="144"/>
                </a:cubicBezTo>
                <a:cubicBezTo>
                  <a:pt x="812" y="147"/>
                  <a:pt x="810" y="152"/>
                  <a:pt x="810" y="157"/>
                </a:cubicBezTo>
                <a:cubicBezTo>
                  <a:pt x="810" y="204"/>
                  <a:pt x="810" y="204"/>
                  <a:pt x="810" y="204"/>
                </a:cubicBezTo>
                <a:cubicBezTo>
                  <a:pt x="780" y="204"/>
                  <a:pt x="780" y="204"/>
                  <a:pt x="780" y="204"/>
                </a:cubicBezTo>
                <a:lnTo>
                  <a:pt x="780" y="115"/>
                </a:lnTo>
                <a:close/>
                <a:moveTo>
                  <a:pt x="729" y="115"/>
                </a:moveTo>
                <a:cubicBezTo>
                  <a:pt x="760" y="115"/>
                  <a:pt x="760" y="115"/>
                  <a:pt x="760" y="115"/>
                </a:cubicBezTo>
                <a:cubicBezTo>
                  <a:pt x="760" y="204"/>
                  <a:pt x="760" y="204"/>
                  <a:pt x="760" y="204"/>
                </a:cubicBezTo>
                <a:cubicBezTo>
                  <a:pt x="729" y="204"/>
                  <a:pt x="729" y="204"/>
                  <a:pt x="729" y="204"/>
                </a:cubicBezTo>
                <a:lnTo>
                  <a:pt x="729" y="115"/>
                </a:lnTo>
                <a:close/>
                <a:moveTo>
                  <a:pt x="744" y="101"/>
                </a:moveTo>
                <a:cubicBezTo>
                  <a:pt x="739" y="101"/>
                  <a:pt x="735" y="100"/>
                  <a:pt x="732" y="97"/>
                </a:cubicBezTo>
                <a:cubicBezTo>
                  <a:pt x="729" y="94"/>
                  <a:pt x="727" y="90"/>
                  <a:pt x="727" y="85"/>
                </a:cubicBezTo>
                <a:cubicBezTo>
                  <a:pt x="727" y="80"/>
                  <a:pt x="729" y="76"/>
                  <a:pt x="732" y="73"/>
                </a:cubicBezTo>
                <a:cubicBezTo>
                  <a:pt x="735" y="70"/>
                  <a:pt x="739" y="68"/>
                  <a:pt x="744" y="68"/>
                </a:cubicBezTo>
                <a:cubicBezTo>
                  <a:pt x="749" y="68"/>
                  <a:pt x="753" y="70"/>
                  <a:pt x="757" y="73"/>
                </a:cubicBezTo>
                <a:cubicBezTo>
                  <a:pt x="760" y="76"/>
                  <a:pt x="762" y="80"/>
                  <a:pt x="762" y="85"/>
                </a:cubicBezTo>
                <a:cubicBezTo>
                  <a:pt x="762" y="90"/>
                  <a:pt x="760" y="94"/>
                  <a:pt x="757" y="97"/>
                </a:cubicBezTo>
                <a:cubicBezTo>
                  <a:pt x="753" y="100"/>
                  <a:pt x="749" y="101"/>
                  <a:pt x="744" y="101"/>
                </a:cubicBezTo>
                <a:moveTo>
                  <a:pt x="676" y="73"/>
                </a:moveTo>
                <a:cubicBezTo>
                  <a:pt x="707" y="73"/>
                  <a:pt x="707" y="73"/>
                  <a:pt x="707" y="73"/>
                </a:cubicBezTo>
                <a:cubicBezTo>
                  <a:pt x="707" y="204"/>
                  <a:pt x="707" y="204"/>
                  <a:pt x="707" y="204"/>
                </a:cubicBezTo>
                <a:cubicBezTo>
                  <a:pt x="676" y="204"/>
                  <a:pt x="676" y="204"/>
                  <a:pt x="676" y="204"/>
                </a:cubicBezTo>
                <a:lnTo>
                  <a:pt x="676" y="73"/>
                </a:lnTo>
                <a:close/>
                <a:moveTo>
                  <a:pt x="625" y="73"/>
                </a:moveTo>
                <a:cubicBezTo>
                  <a:pt x="656" y="73"/>
                  <a:pt x="656" y="73"/>
                  <a:pt x="656" y="73"/>
                </a:cubicBezTo>
                <a:cubicBezTo>
                  <a:pt x="656" y="204"/>
                  <a:pt x="656" y="204"/>
                  <a:pt x="656" y="204"/>
                </a:cubicBezTo>
                <a:cubicBezTo>
                  <a:pt x="625" y="204"/>
                  <a:pt x="625" y="204"/>
                  <a:pt x="625" y="204"/>
                </a:cubicBezTo>
                <a:lnTo>
                  <a:pt x="625" y="73"/>
                </a:lnTo>
                <a:close/>
                <a:moveTo>
                  <a:pt x="564" y="181"/>
                </a:moveTo>
                <a:cubicBezTo>
                  <a:pt x="570" y="181"/>
                  <a:pt x="574" y="179"/>
                  <a:pt x="578" y="175"/>
                </a:cubicBezTo>
                <a:cubicBezTo>
                  <a:pt x="581" y="171"/>
                  <a:pt x="583" y="166"/>
                  <a:pt x="583" y="160"/>
                </a:cubicBezTo>
                <a:cubicBezTo>
                  <a:pt x="583" y="153"/>
                  <a:pt x="581" y="148"/>
                  <a:pt x="578" y="144"/>
                </a:cubicBezTo>
                <a:cubicBezTo>
                  <a:pt x="574" y="140"/>
                  <a:pt x="570" y="139"/>
                  <a:pt x="564" y="139"/>
                </a:cubicBezTo>
                <a:cubicBezTo>
                  <a:pt x="558" y="139"/>
                  <a:pt x="553" y="140"/>
                  <a:pt x="550" y="144"/>
                </a:cubicBezTo>
                <a:cubicBezTo>
                  <a:pt x="546" y="148"/>
                  <a:pt x="544" y="153"/>
                  <a:pt x="544" y="160"/>
                </a:cubicBezTo>
                <a:cubicBezTo>
                  <a:pt x="544" y="166"/>
                  <a:pt x="546" y="171"/>
                  <a:pt x="550" y="175"/>
                </a:cubicBezTo>
                <a:cubicBezTo>
                  <a:pt x="553" y="179"/>
                  <a:pt x="558" y="181"/>
                  <a:pt x="564" y="181"/>
                </a:cubicBezTo>
                <a:moveTo>
                  <a:pt x="564" y="207"/>
                </a:moveTo>
                <a:cubicBezTo>
                  <a:pt x="557" y="207"/>
                  <a:pt x="550" y="205"/>
                  <a:pt x="544" y="203"/>
                </a:cubicBezTo>
                <a:cubicBezTo>
                  <a:pt x="538" y="200"/>
                  <a:pt x="533" y="197"/>
                  <a:pt x="529" y="192"/>
                </a:cubicBezTo>
                <a:cubicBezTo>
                  <a:pt x="524" y="188"/>
                  <a:pt x="521" y="183"/>
                  <a:pt x="518" y="177"/>
                </a:cubicBezTo>
                <a:cubicBezTo>
                  <a:pt x="516" y="171"/>
                  <a:pt x="515" y="164"/>
                  <a:pt x="515" y="158"/>
                </a:cubicBezTo>
                <a:cubicBezTo>
                  <a:pt x="515" y="151"/>
                  <a:pt x="516" y="145"/>
                  <a:pt x="518" y="139"/>
                </a:cubicBezTo>
                <a:cubicBezTo>
                  <a:pt x="521" y="134"/>
                  <a:pt x="524" y="129"/>
                  <a:pt x="529" y="125"/>
                </a:cubicBezTo>
                <a:cubicBezTo>
                  <a:pt x="533" y="121"/>
                  <a:pt x="538" y="118"/>
                  <a:pt x="544" y="116"/>
                </a:cubicBezTo>
                <a:cubicBezTo>
                  <a:pt x="550" y="114"/>
                  <a:pt x="557" y="113"/>
                  <a:pt x="564" y="113"/>
                </a:cubicBezTo>
                <a:cubicBezTo>
                  <a:pt x="571" y="113"/>
                  <a:pt x="577" y="114"/>
                  <a:pt x="583" y="116"/>
                </a:cubicBezTo>
                <a:cubicBezTo>
                  <a:pt x="589" y="118"/>
                  <a:pt x="594" y="122"/>
                  <a:pt x="599" y="126"/>
                </a:cubicBezTo>
                <a:cubicBezTo>
                  <a:pt x="603" y="130"/>
                  <a:pt x="606" y="135"/>
                  <a:pt x="609" y="141"/>
                </a:cubicBezTo>
                <a:cubicBezTo>
                  <a:pt x="611" y="147"/>
                  <a:pt x="612" y="153"/>
                  <a:pt x="612" y="160"/>
                </a:cubicBezTo>
                <a:cubicBezTo>
                  <a:pt x="612" y="166"/>
                  <a:pt x="611" y="173"/>
                  <a:pt x="609" y="178"/>
                </a:cubicBezTo>
                <a:cubicBezTo>
                  <a:pt x="606" y="184"/>
                  <a:pt x="603" y="189"/>
                  <a:pt x="599" y="193"/>
                </a:cubicBezTo>
                <a:cubicBezTo>
                  <a:pt x="594" y="197"/>
                  <a:pt x="589" y="201"/>
                  <a:pt x="583" y="203"/>
                </a:cubicBezTo>
                <a:cubicBezTo>
                  <a:pt x="577" y="205"/>
                  <a:pt x="571" y="207"/>
                  <a:pt x="564" y="207"/>
                </a:cubicBezTo>
                <a:moveTo>
                  <a:pt x="507" y="192"/>
                </a:moveTo>
                <a:cubicBezTo>
                  <a:pt x="501" y="196"/>
                  <a:pt x="494" y="200"/>
                  <a:pt x="486" y="202"/>
                </a:cubicBezTo>
                <a:cubicBezTo>
                  <a:pt x="478" y="205"/>
                  <a:pt x="469" y="206"/>
                  <a:pt x="460" y="206"/>
                </a:cubicBezTo>
                <a:cubicBezTo>
                  <a:pt x="450" y="206"/>
                  <a:pt x="440" y="204"/>
                  <a:pt x="432" y="201"/>
                </a:cubicBezTo>
                <a:cubicBezTo>
                  <a:pt x="424" y="198"/>
                  <a:pt x="417" y="194"/>
                  <a:pt x="411" y="188"/>
                </a:cubicBezTo>
                <a:cubicBezTo>
                  <a:pt x="405" y="183"/>
                  <a:pt x="401" y="176"/>
                  <a:pt x="398" y="167"/>
                </a:cubicBezTo>
                <a:cubicBezTo>
                  <a:pt x="394" y="159"/>
                  <a:pt x="393" y="150"/>
                  <a:pt x="393" y="139"/>
                </a:cubicBezTo>
                <a:cubicBezTo>
                  <a:pt x="393" y="129"/>
                  <a:pt x="395" y="120"/>
                  <a:pt x="398" y="112"/>
                </a:cubicBezTo>
                <a:cubicBezTo>
                  <a:pt x="402" y="104"/>
                  <a:pt x="406" y="96"/>
                  <a:pt x="413" y="90"/>
                </a:cubicBezTo>
                <a:cubicBezTo>
                  <a:pt x="419" y="85"/>
                  <a:pt x="427" y="80"/>
                  <a:pt x="435" y="77"/>
                </a:cubicBezTo>
                <a:cubicBezTo>
                  <a:pt x="444" y="73"/>
                  <a:pt x="454" y="72"/>
                  <a:pt x="464" y="72"/>
                </a:cubicBezTo>
                <a:cubicBezTo>
                  <a:pt x="468" y="72"/>
                  <a:pt x="472" y="72"/>
                  <a:pt x="476" y="72"/>
                </a:cubicBezTo>
                <a:cubicBezTo>
                  <a:pt x="480" y="73"/>
                  <a:pt x="484" y="74"/>
                  <a:pt x="487" y="75"/>
                </a:cubicBezTo>
                <a:cubicBezTo>
                  <a:pt x="491" y="76"/>
                  <a:pt x="495" y="77"/>
                  <a:pt x="498" y="78"/>
                </a:cubicBezTo>
                <a:cubicBezTo>
                  <a:pt x="501" y="79"/>
                  <a:pt x="504" y="81"/>
                  <a:pt x="507" y="82"/>
                </a:cubicBezTo>
                <a:cubicBezTo>
                  <a:pt x="493" y="109"/>
                  <a:pt x="493" y="109"/>
                  <a:pt x="493" y="109"/>
                </a:cubicBezTo>
                <a:cubicBezTo>
                  <a:pt x="490" y="108"/>
                  <a:pt x="488" y="107"/>
                  <a:pt x="486" y="106"/>
                </a:cubicBezTo>
                <a:cubicBezTo>
                  <a:pt x="484" y="105"/>
                  <a:pt x="482" y="104"/>
                  <a:pt x="480" y="104"/>
                </a:cubicBezTo>
                <a:cubicBezTo>
                  <a:pt x="478" y="103"/>
                  <a:pt x="476" y="103"/>
                  <a:pt x="474" y="102"/>
                </a:cubicBezTo>
                <a:cubicBezTo>
                  <a:pt x="472" y="102"/>
                  <a:pt x="469" y="102"/>
                  <a:pt x="466" y="102"/>
                </a:cubicBezTo>
                <a:cubicBezTo>
                  <a:pt x="455" y="102"/>
                  <a:pt x="445" y="105"/>
                  <a:pt x="439" y="112"/>
                </a:cubicBezTo>
                <a:cubicBezTo>
                  <a:pt x="432" y="118"/>
                  <a:pt x="428" y="127"/>
                  <a:pt x="428" y="139"/>
                </a:cubicBezTo>
                <a:cubicBezTo>
                  <a:pt x="428" y="144"/>
                  <a:pt x="429" y="149"/>
                  <a:pt x="431" y="154"/>
                </a:cubicBezTo>
                <a:cubicBezTo>
                  <a:pt x="433" y="158"/>
                  <a:pt x="435" y="162"/>
                  <a:pt x="438" y="165"/>
                </a:cubicBezTo>
                <a:cubicBezTo>
                  <a:pt x="441" y="168"/>
                  <a:pt x="445" y="171"/>
                  <a:pt x="449" y="173"/>
                </a:cubicBezTo>
                <a:cubicBezTo>
                  <a:pt x="454" y="175"/>
                  <a:pt x="459" y="175"/>
                  <a:pt x="464" y="175"/>
                </a:cubicBezTo>
                <a:cubicBezTo>
                  <a:pt x="469" y="175"/>
                  <a:pt x="474" y="175"/>
                  <a:pt x="479" y="173"/>
                </a:cubicBezTo>
                <a:cubicBezTo>
                  <a:pt x="484" y="171"/>
                  <a:pt x="489" y="168"/>
                  <a:pt x="493" y="165"/>
                </a:cubicBezTo>
                <a:lnTo>
                  <a:pt x="507" y="192"/>
                </a:lnTo>
                <a:close/>
                <a:moveTo>
                  <a:pt x="126" y="2"/>
                </a:moveTo>
                <a:cubicBezTo>
                  <a:pt x="130" y="1"/>
                  <a:pt x="133" y="1"/>
                  <a:pt x="137" y="0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50" y="96"/>
                  <a:pt x="146" y="96"/>
                  <a:pt x="143" y="97"/>
                </a:cubicBezTo>
                <a:lnTo>
                  <a:pt x="126" y="2"/>
                </a:lnTo>
                <a:close/>
                <a:moveTo>
                  <a:pt x="122" y="107"/>
                </a:moveTo>
                <a:cubicBezTo>
                  <a:pt x="126" y="105"/>
                  <a:pt x="129" y="102"/>
                  <a:pt x="133" y="101"/>
                </a:cubicBezTo>
                <a:cubicBezTo>
                  <a:pt x="85" y="17"/>
                  <a:pt x="85" y="17"/>
                  <a:pt x="85" y="17"/>
                </a:cubicBezTo>
                <a:cubicBezTo>
                  <a:pt x="82" y="19"/>
                  <a:pt x="78" y="21"/>
                  <a:pt x="74" y="24"/>
                </a:cubicBezTo>
                <a:lnTo>
                  <a:pt x="122" y="107"/>
                </a:lnTo>
                <a:close/>
                <a:moveTo>
                  <a:pt x="95" y="160"/>
                </a:moveTo>
                <a:cubicBezTo>
                  <a:pt x="95" y="156"/>
                  <a:pt x="95" y="153"/>
                  <a:pt x="96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2"/>
                  <a:pt x="0" y="156"/>
                  <a:pt x="0" y="159"/>
                </a:cubicBezTo>
                <a:cubicBezTo>
                  <a:pt x="0" y="162"/>
                  <a:pt x="0" y="165"/>
                  <a:pt x="0" y="169"/>
                </a:cubicBezTo>
                <a:cubicBezTo>
                  <a:pt x="95" y="169"/>
                  <a:pt x="95" y="169"/>
                  <a:pt x="95" y="169"/>
                </a:cubicBezTo>
                <a:cubicBezTo>
                  <a:pt x="95" y="166"/>
                  <a:pt x="95" y="163"/>
                  <a:pt x="95" y="160"/>
                </a:cubicBezTo>
                <a:moveTo>
                  <a:pt x="224" y="160"/>
                </a:moveTo>
                <a:cubicBezTo>
                  <a:pt x="224" y="195"/>
                  <a:pt x="195" y="224"/>
                  <a:pt x="159" y="224"/>
                </a:cubicBezTo>
                <a:cubicBezTo>
                  <a:pt x="128" y="224"/>
                  <a:pt x="101" y="201"/>
                  <a:pt x="96" y="171"/>
                </a:cubicBezTo>
                <a:cubicBezTo>
                  <a:pt x="6" y="203"/>
                  <a:pt x="6" y="203"/>
                  <a:pt x="6" y="203"/>
                </a:cubicBezTo>
                <a:cubicBezTo>
                  <a:pt x="8" y="210"/>
                  <a:pt x="11" y="217"/>
                  <a:pt x="14" y="224"/>
                </a:cubicBezTo>
                <a:cubicBezTo>
                  <a:pt x="103" y="191"/>
                  <a:pt x="103" y="191"/>
                  <a:pt x="103" y="191"/>
                </a:cubicBezTo>
                <a:cubicBezTo>
                  <a:pt x="30" y="253"/>
                  <a:pt x="30" y="253"/>
                  <a:pt x="30" y="253"/>
                </a:cubicBezTo>
                <a:cubicBezTo>
                  <a:pt x="34" y="259"/>
                  <a:pt x="40" y="265"/>
                  <a:pt x="45" y="271"/>
                </a:cubicBezTo>
                <a:cubicBezTo>
                  <a:pt x="113" y="213"/>
                  <a:pt x="113" y="213"/>
                  <a:pt x="113" y="213"/>
                </a:cubicBezTo>
                <a:cubicBezTo>
                  <a:pt x="69" y="291"/>
                  <a:pt x="69" y="291"/>
                  <a:pt x="69" y="291"/>
                </a:cubicBezTo>
                <a:cubicBezTo>
                  <a:pt x="76" y="296"/>
                  <a:pt x="83" y="300"/>
                  <a:pt x="91" y="304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18" y="314"/>
                  <a:pt x="118" y="314"/>
                  <a:pt x="118" y="314"/>
                </a:cubicBezTo>
                <a:cubicBezTo>
                  <a:pt x="127" y="317"/>
                  <a:pt x="136" y="318"/>
                  <a:pt x="146" y="319"/>
                </a:cubicBezTo>
                <a:cubicBezTo>
                  <a:pt x="159" y="241"/>
                  <a:pt x="159" y="241"/>
                  <a:pt x="159" y="241"/>
                </a:cubicBezTo>
                <a:cubicBezTo>
                  <a:pt x="173" y="319"/>
                  <a:pt x="173" y="319"/>
                  <a:pt x="173" y="319"/>
                </a:cubicBezTo>
                <a:cubicBezTo>
                  <a:pt x="183" y="318"/>
                  <a:pt x="192" y="317"/>
                  <a:pt x="202" y="314"/>
                </a:cubicBezTo>
                <a:cubicBezTo>
                  <a:pt x="189" y="242"/>
                  <a:pt x="189" y="242"/>
                  <a:pt x="189" y="242"/>
                </a:cubicBezTo>
                <a:cubicBezTo>
                  <a:pt x="225" y="305"/>
                  <a:pt x="225" y="305"/>
                  <a:pt x="225" y="305"/>
                </a:cubicBezTo>
                <a:cubicBezTo>
                  <a:pt x="235" y="301"/>
                  <a:pt x="245" y="295"/>
                  <a:pt x="253" y="289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71" y="274"/>
                  <a:pt x="271" y="274"/>
                  <a:pt x="271" y="274"/>
                </a:cubicBezTo>
                <a:cubicBezTo>
                  <a:pt x="279" y="266"/>
                  <a:pt x="286" y="257"/>
                  <a:pt x="293" y="247"/>
                </a:cubicBezTo>
                <a:cubicBezTo>
                  <a:pt x="247" y="209"/>
                  <a:pt x="247" y="209"/>
                  <a:pt x="247" y="209"/>
                </a:cubicBezTo>
                <a:cubicBezTo>
                  <a:pt x="303" y="229"/>
                  <a:pt x="303" y="229"/>
                  <a:pt x="303" y="229"/>
                </a:cubicBezTo>
                <a:cubicBezTo>
                  <a:pt x="308" y="219"/>
                  <a:pt x="312" y="207"/>
                  <a:pt x="315" y="195"/>
                </a:cubicBezTo>
                <a:cubicBezTo>
                  <a:pt x="266" y="177"/>
                  <a:pt x="266" y="177"/>
                  <a:pt x="266" y="177"/>
                </a:cubicBezTo>
                <a:cubicBezTo>
                  <a:pt x="318" y="177"/>
                  <a:pt x="318" y="177"/>
                  <a:pt x="318" y="177"/>
                </a:cubicBezTo>
                <a:cubicBezTo>
                  <a:pt x="319" y="171"/>
                  <a:pt x="319" y="165"/>
                  <a:pt x="319" y="159"/>
                </a:cubicBezTo>
                <a:cubicBezTo>
                  <a:pt x="319" y="152"/>
                  <a:pt x="318" y="145"/>
                  <a:pt x="317" y="138"/>
                </a:cubicBezTo>
                <a:cubicBezTo>
                  <a:pt x="220" y="138"/>
                  <a:pt x="220" y="138"/>
                  <a:pt x="220" y="138"/>
                </a:cubicBezTo>
                <a:cubicBezTo>
                  <a:pt x="223" y="145"/>
                  <a:pt x="224" y="152"/>
                  <a:pt x="224" y="160"/>
                </a:cubicBezTo>
                <a:moveTo>
                  <a:pt x="97" y="145"/>
                </a:moveTo>
                <a:cubicBezTo>
                  <a:pt x="98" y="139"/>
                  <a:pt x="100" y="134"/>
                  <a:pt x="103" y="129"/>
                </a:cubicBezTo>
                <a:cubicBezTo>
                  <a:pt x="13" y="96"/>
                  <a:pt x="13" y="96"/>
                  <a:pt x="13" y="96"/>
                </a:cubicBezTo>
                <a:cubicBezTo>
                  <a:pt x="11" y="101"/>
                  <a:pt x="9" y="107"/>
                  <a:pt x="7" y="112"/>
                </a:cubicBezTo>
                <a:lnTo>
                  <a:pt x="97" y="145"/>
                </a:lnTo>
                <a:close/>
                <a:moveTo>
                  <a:pt x="280" y="54"/>
                </a:moveTo>
                <a:cubicBezTo>
                  <a:pt x="207" y="115"/>
                  <a:pt x="207" y="115"/>
                  <a:pt x="207" y="115"/>
                </a:cubicBezTo>
                <a:cubicBezTo>
                  <a:pt x="208" y="117"/>
                  <a:pt x="210" y="119"/>
                  <a:pt x="212" y="121"/>
                </a:cubicBezTo>
                <a:cubicBezTo>
                  <a:pt x="285" y="60"/>
                  <a:pt x="285" y="60"/>
                  <a:pt x="285" y="60"/>
                </a:cubicBezTo>
                <a:cubicBezTo>
                  <a:pt x="283" y="58"/>
                  <a:pt x="281" y="56"/>
                  <a:pt x="280" y="54"/>
                </a:cubicBezTo>
                <a:moveTo>
                  <a:pt x="243" y="23"/>
                </a:moveTo>
                <a:cubicBezTo>
                  <a:pt x="241" y="21"/>
                  <a:pt x="238" y="20"/>
                  <a:pt x="236" y="18"/>
                </a:cubicBezTo>
                <a:cubicBezTo>
                  <a:pt x="188" y="102"/>
                  <a:pt x="188" y="102"/>
                  <a:pt x="188" y="102"/>
                </a:cubicBezTo>
                <a:cubicBezTo>
                  <a:pt x="190" y="103"/>
                  <a:pt x="193" y="104"/>
                  <a:pt x="196" y="106"/>
                </a:cubicBezTo>
                <a:lnTo>
                  <a:pt x="243" y="23"/>
                </a:lnTo>
                <a:close/>
                <a:moveTo>
                  <a:pt x="116" y="112"/>
                </a:moveTo>
                <a:cubicBezTo>
                  <a:pt x="42" y="50"/>
                  <a:pt x="42" y="50"/>
                  <a:pt x="42" y="50"/>
                </a:cubicBezTo>
                <a:cubicBezTo>
                  <a:pt x="39" y="54"/>
                  <a:pt x="36" y="58"/>
                  <a:pt x="33" y="62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9" y="119"/>
                  <a:pt x="112" y="116"/>
                  <a:pt x="116" y="112"/>
                </a:cubicBezTo>
                <a:moveTo>
                  <a:pt x="166" y="95"/>
                </a:moveTo>
                <a:cubicBezTo>
                  <a:pt x="169" y="96"/>
                  <a:pt x="172" y="96"/>
                  <a:pt x="175" y="97"/>
                </a:cubicBezTo>
                <a:cubicBezTo>
                  <a:pt x="192" y="2"/>
                  <a:pt x="192" y="2"/>
                  <a:pt x="192" y="2"/>
                </a:cubicBezTo>
                <a:cubicBezTo>
                  <a:pt x="189" y="1"/>
                  <a:pt x="186" y="1"/>
                  <a:pt x="183" y="0"/>
                </a:cubicBezTo>
                <a:lnTo>
                  <a:pt x="16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38310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</p:sldLayoutIdLst>
  <p:transition spd="med">
    <p:wipe/>
  </p:transition>
  <p:hf hdr="0" ftr="0" dt="0"/>
  <p:txStyles>
    <p:titleStyle>
      <a:lvl1pPr algn="l" defTabSz="457166" rtl="0" eaLnBrk="1" latinLnBrk="0" hangingPunct="1">
        <a:spcBef>
          <a:spcPct val="0"/>
        </a:spcBef>
        <a:buNone/>
        <a:defRPr sz="2400" b="0" i="0" kern="1200" cap="all" spc="3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3357" indent="-233357" algn="l" defTabSz="457166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5419" algn="l" defTabSz="457166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15" indent="-228582" algn="l" defTabSz="457166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080" indent="-228582" algn="l" defTabSz="457166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46" indent="-228582" algn="l" defTabSz="457166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11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45716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457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8B6C8E1-5162-A049-A9C3-1F56E4D8CBF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9602" y="4712063"/>
            <a:ext cx="980276" cy="162297"/>
          </a:xfrm>
          <a:prstGeom prst="rect">
            <a:avLst/>
          </a:prstGeom>
        </p:spPr>
      </p:pic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514351" y="1099283"/>
            <a:ext cx="8116064" cy="3171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521208" y="369631"/>
            <a:ext cx="8108442" cy="5098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6676FC-D680-2646-8177-363F9684694B}"/>
              </a:ext>
            </a:extLst>
          </p:cNvPr>
          <p:cNvCxnSpPr>
            <a:cxnSpLocks/>
          </p:cNvCxnSpPr>
          <p:nvPr userDrawn="1"/>
        </p:nvCxnSpPr>
        <p:spPr>
          <a:xfrm>
            <a:off x="564396" y="206529"/>
            <a:ext cx="8577223" cy="0"/>
          </a:xfrm>
          <a:prstGeom prst="line">
            <a:avLst/>
          </a:prstGeom>
          <a:ln w="19050" cap="sq">
            <a:solidFill>
              <a:srgbClr val="CE1126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BE96872-F016-3945-917E-2289792C5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70" y="4937776"/>
            <a:ext cx="7554374" cy="20572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45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1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7" r:id="rId8"/>
    <p:sldLayoutId id="2147483788" r:id="rId9"/>
  </p:sldLayoutIdLst>
  <p:transition spd="med">
    <p:wipe/>
  </p:transition>
  <p:hf hdr="0" dt="0"/>
  <p:txStyles>
    <p:titleStyle>
      <a:lvl1pPr marL="0" algn="l" defTabSz="685800" rtl="0" eaLnBrk="1" latinLnBrk="0" hangingPunct="1">
        <a:lnSpc>
          <a:spcPct val="80000"/>
        </a:lnSpc>
        <a:spcBef>
          <a:spcPct val="0"/>
        </a:spcBef>
        <a:buNone/>
        <a:defRPr lang="en-US" sz="2400" b="0" kern="1200" cap="all" spc="225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tx2"/>
        </a:buClr>
        <a:buSzPct val="75000"/>
        <a:buFont typeface="Arial" panose="020B0604020202020204" pitchFamily="34" charset="0"/>
        <a:buChar char="•"/>
        <a:defRPr sz="165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329184" indent="-164592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SzPct val="100000"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66344" indent="-164592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tx2"/>
        </a:buClr>
        <a:buSzPct val="7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SzPct val="100000"/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95528" indent="-164592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tx2"/>
        </a:buClr>
        <a:buSzPct val="7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>
          <p15:clr>
            <a:srgbClr val="547EBF"/>
          </p15:clr>
        </p15:guide>
        <p15:guide id="3" pos="432">
          <p15:clr>
            <a:srgbClr val="547EBF"/>
          </p15:clr>
        </p15:guide>
        <p15:guide id="4" orient="horz" pos="3888">
          <p15:clr>
            <a:srgbClr val="547EBF"/>
          </p15:clr>
        </p15:guide>
        <p15:guide id="5" orient="horz" pos="288">
          <p15:clr>
            <a:srgbClr val="547EBF"/>
          </p15:clr>
        </p15:guide>
        <p15:guide id="6" pos="1416">
          <p15:clr>
            <a:srgbClr val="A4A3A4"/>
          </p15:clr>
        </p15:guide>
        <p15:guide id="7" pos="1608">
          <p15:clr>
            <a:srgbClr val="A4A3A4"/>
          </p15:clr>
        </p15:guide>
        <p15:guide id="8" pos="3744">
          <p15:clr>
            <a:srgbClr val="A4A3A4"/>
          </p15:clr>
        </p15:guide>
        <p15:guide id="9" pos="3936">
          <p15:clr>
            <a:srgbClr val="A4A3A4"/>
          </p15:clr>
        </p15:guide>
        <p15:guide id="10" pos="4920">
          <p15:clr>
            <a:srgbClr val="A4A3A4"/>
          </p15:clr>
        </p15:guide>
        <p15:guide id="11" pos="5088">
          <p15:clr>
            <a:srgbClr val="A4A3A4"/>
          </p15:clr>
        </p15:guide>
        <p15:guide id="12" pos="6072">
          <p15:clr>
            <a:srgbClr val="A4A3A4"/>
          </p15:clr>
        </p15:guide>
        <p15:guide id="13" pos="6264">
          <p15:clr>
            <a:srgbClr val="A4A3A4"/>
          </p15:clr>
        </p15:guide>
        <p15:guide id="14" pos="2592">
          <p15:clr>
            <a:srgbClr val="A4A3A4"/>
          </p15:clr>
        </p15:guide>
        <p15:guide id="15" pos="2760">
          <p15:clr>
            <a:srgbClr val="A4A3A4"/>
          </p15:clr>
        </p15:guide>
        <p15:guide id="16" orient="horz" pos="720">
          <p15:clr>
            <a:srgbClr val="547EBF"/>
          </p15:clr>
        </p15:guide>
        <p15:guide id="17" orient="horz" pos="480">
          <p15:clr>
            <a:srgbClr val="547EBF"/>
          </p15:clr>
        </p15:guide>
        <p15:guide id="18" orient="horz" pos="984">
          <p15:clr>
            <a:srgbClr val="F26B43"/>
          </p15:clr>
        </p15:guide>
        <p15:guide id="19" orient="horz" pos="364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8B6C8E1-5162-A049-A9C3-1F56E4D8CBF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9602" y="4712063"/>
            <a:ext cx="980276" cy="162297"/>
          </a:xfrm>
          <a:prstGeom prst="rect">
            <a:avLst/>
          </a:prstGeom>
        </p:spPr>
      </p:pic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8237548" y="4785311"/>
            <a:ext cx="398960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514351" y="1099283"/>
            <a:ext cx="8116064" cy="3171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521208" y="369631"/>
            <a:ext cx="8108442" cy="5098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6676FC-D680-2646-8177-363F9684694B}"/>
              </a:ext>
            </a:extLst>
          </p:cNvPr>
          <p:cNvCxnSpPr>
            <a:cxnSpLocks/>
          </p:cNvCxnSpPr>
          <p:nvPr userDrawn="1"/>
        </p:nvCxnSpPr>
        <p:spPr>
          <a:xfrm>
            <a:off x="564396" y="206529"/>
            <a:ext cx="8577223" cy="0"/>
          </a:xfrm>
          <a:prstGeom prst="line">
            <a:avLst/>
          </a:prstGeom>
          <a:ln w="19050" cap="sq">
            <a:solidFill>
              <a:srgbClr val="CE1126"/>
            </a:solidFill>
            <a:head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BE96872-F016-3945-917E-2289792C5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70" y="4937776"/>
            <a:ext cx="7554374" cy="20572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450">
                <a:solidFill>
                  <a:schemeClr val="tx1"/>
                </a:solidFill>
              </a:defRPr>
            </a:lvl1pPr>
          </a:lstStyle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800" r:id="rId9"/>
    <p:sldLayoutId id="2147483801" r:id="rId10"/>
    <p:sldLayoutId id="2147483802" r:id="rId11"/>
    <p:sldLayoutId id="2147483803" r:id="rId12"/>
    <p:sldLayoutId id="2147483804" r:id="rId13"/>
  </p:sldLayoutIdLst>
  <p:transition spd="med">
    <p:wipe/>
  </p:transition>
  <p:hf hdr="0" dt="0"/>
  <p:txStyles>
    <p:titleStyle>
      <a:lvl1pPr marL="0" algn="l" defTabSz="685800" rtl="0" eaLnBrk="1" latinLnBrk="0" hangingPunct="1">
        <a:lnSpc>
          <a:spcPct val="80000"/>
        </a:lnSpc>
        <a:spcBef>
          <a:spcPct val="0"/>
        </a:spcBef>
        <a:buNone/>
        <a:defRPr lang="en-US" sz="2400" b="0" kern="1200" cap="all" spc="225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tx2"/>
        </a:buClr>
        <a:buSzPct val="75000"/>
        <a:buFont typeface="Arial" panose="020B0604020202020204" pitchFamily="34" charset="0"/>
        <a:buChar char="•"/>
        <a:defRPr sz="165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329184" indent="-164592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SzPct val="100000"/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466344" indent="-164592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tx2"/>
        </a:buClr>
        <a:buSzPct val="7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SzPct val="100000"/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95528" indent="-164592" algn="l" defTabSz="68580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Clr>
          <a:schemeClr val="tx2"/>
        </a:buClr>
        <a:buSzPct val="7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>
          <p15:clr>
            <a:srgbClr val="547EBF"/>
          </p15:clr>
        </p15:guide>
        <p15:guide id="3" pos="432">
          <p15:clr>
            <a:srgbClr val="547EBF"/>
          </p15:clr>
        </p15:guide>
        <p15:guide id="4" orient="horz" pos="3888">
          <p15:clr>
            <a:srgbClr val="547EBF"/>
          </p15:clr>
        </p15:guide>
        <p15:guide id="5" orient="horz" pos="288">
          <p15:clr>
            <a:srgbClr val="547EBF"/>
          </p15:clr>
        </p15:guide>
        <p15:guide id="6" pos="1416">
          <p15:clr>
            <a:srgbClr val="A4A3A4"/>
          </p15:clr>
        </p15:guide>
        <p15:guide id="7" pos="1608">
          <p15:clr>
            <a:srgbClr val="A4A3A4"/>
          </p15:clr>
        </p15:guide>
        <p15:guide id="8" pos="3744">
          <p15:clr>
            <a:srgbClr val="A4A3A4"/>
          </p15:clr>
        </p15:guide>
        <p15:guide id="9" pos="3936">
          <p15:clr>
            <a:srgbClr val="A4A3A4"/>
          </p15:clr>
        </p15:guide>
        <p15:guide id="10" pos="4920">
          <p15:clr>
            <a:srgbClr val="A4A3A4"/>
          </p15:clr>
        </p15:guide>
        <p15:guide id="11" pos="5088">
          <p15:clr>
            <a:srgbClr val="A4A3A4"/>
          </p15:clr>
        </p15:guide>
        <p15:guide id="12" pos="6072">
          <p15:clr>
            <a:srgbClr val="A4A3A4"/>
          </p15:clr>
        </p15:guide>
        <p15:guide id="13" pos="6264">
          <p15:clr>
            <a:srgbClr val="A4A3A4"/>
          </p15:clr>
        </p15:guide>
        <p15:guide id="14" pos="2592">
          <p15:clr>
            <a:srgbClr val="A4A3A4"/>
          </p15:clr>
        </p15:guide>
        <p15:guide id="15" pos="2760">
          <p15:clr>
            <a:srgbClr val="A4A3A4"/>
          </p15:clr>
        </p15:guide>
        <p15:guide id="16" orient="horz" pos="720">
          <p15:clr>
            <a:srgbClr val="547EBF"/>
          </p15:clr>
        </p15:guide>
        <p15:guide id="17" orient="horz" pos="480">
          <p15:clr>
            <a:srgbClr val="547EBF"/>
          </p15:clr>
        </p15:guide>
        <p15:guide id="18" orient="horz" pos="984">
          <p15:clr>
            <a:srgbClr val="F26B43"/>
          </p15:clr>
        </p15:guide>
        <p15:guide id="19" orient="horz" pos="3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oonwerks.com/publications/cofer2021dasc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4.png"/><Relationship Id="rId5" Type="http://schemas.openxmlformats.org/officeDocument/2006/relationships/hyperlink" Target="https://www.easa.europa.eu/en/downloads/137878/en" TargetMode="External"/><Relationship Id="rId4" Type="http://schemas.openxmlformats.org/officeDocument/2006/relationships/hyperlink" Target="https://loonwerks.com/publications/cofer2022dasc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8.jpe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11" Type="http://schemas.openxmlformats.org/officeDocument/2006/relationships/hyperlink" Target="https://www.latimes.com/business/story/2019-09-03/tesla-was-on-autopilot-when-it-hit-culver-city-fire-truck-ntsb-finds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jpe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661726-66A0-49E0-8EA5-5A990D86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6701"/>
            <a:ext cx="6238568" cy="1213210"/>
          </a:xfrm>
        </p:spPr>
        <p:txBody>
          <a:bodyPr/>
          <a:lstStyle/>
          <a:p>
            <a:r>
              <a:rPr lang="en-US" sz="2100" dirty="0"/>
              <a:t>So you want to put a neural network on an airplane…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95B07-4D9F-4EBD-8647-7D7A06BDE06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defTabSz="457189">
              <a:buClrTx/>
            </a:pPr>
            <a:r>
              <a:rPr lang="en-US" kern="1200" dirty="0">
                <a:solidFill>
                  <a:srgbClr val="E4551F"/>
                </a:solidFill>
                <a:ea typeface="+mn-ea"/>
                <a:cs typeface="Arial" pitchFamily="34" charset="0"/>
              </a:rPr>
              <a:t>This document does not include any export controlled technical data.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14C2BE-0504-4772-9F39-C64755B0883C}"/>
              </a:ext>
            </a:extLst>
          </p:cNvPr>
          <p:cNvSpPr txBox="1">
            <a:spLocks/>
          </p:cNvSpPr>
          <p:nvPr/>
        </p:nvSpPr>
        <p:spPr>
          <a:xfrm>
            <a:off x="457200" y="3486150"/>
            <a:ext cx="4880916" cy="68580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467" kern="1200" cap="all" spc="400" baseline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0559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887" indent="-304776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440" indent="-304776" algn="l" defTabSz="60955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2994" indent="-304776" algn="l" defTabSz="60955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»"/>
              <a:defRPr sz="16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66">
              <a:buClr>
                <a:srgbClr val="E4551F"/>
              </a:buClr>
            </a:pPr>
            <a:r>
              <a:rPr lang="en-US" sz="1050" spc="300" dirty="0">
                <a:solidFill>
                  <a:srgbClr val="E4551F"/>
                </a:solidFill>
              </a:rPr>
              <a:t>Darren Cofer  |  Principal Fellow</a:t>
            </a:r>
          </a:p>
          <a:p>
            <a:pPr defTabSz="457166">
              <a:buClr>
                <a:srgbClr val="E4551F"/>
              </a:buClr>
            </a:pPr>
            <a:r>
              <a:rPr lang="en-US" sz="1050" spc="300" dirty="0">
                <a:solidFill>
                  <a:srgbClr val="E4551F"/>
                </a:solidFill>
              </a:rPr>
              <a:t>AI Assurance workshop</a:t>
            </a:r>
          </a:p>
          <a:p>
            <a:pPr defTabSz="457166">
              <a:buClr>
                <a:srgbClr val="E4551F"/>
              </a:buClr>
            </a:pPr>
            <a:r>
              <a:rPr lang="en-US" sz="1050" spc="300" dirty="0">
                <a:solidFill>
                  <a:srgbClr val="E4551F"/>
                </a:solidFill>
              </a:rPr>
              <a:t>10 August 2023</a:t>
            </a:r>
          </a:p>
        </p:txBody>
      </p:sp>
    </p:spTree>
    <p:extLst>
      <p:ext uri="{BB962C8B-B14F-4D97-AF65-F5344CB8AC3E}">
        <p14:creationId xmlns:p14="http://schemas.microsoft.com/office/powerpoint/2010/main" val="162875832"/>
      </p:ext>
    </p:extLst>
  </p:cSld>
  <p:clrMapOvr>
    <a:masterClrMapping/>
  </p:clrMapOvr>
  <p:transition spd="med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136702-704C-F8A4-A6A8-A8BFD8328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350" y="893345"/>
            <a:ext cx="8122157" cy="3050530"/>
          </a:xfrm>
        </p:spPr>
        <p:txBody>
          <a:bodyPr/>
          <a:lstStyle/>
          <a:p>
            <a:r>
              <a:rPr lang="en-US" dirty="0"/>
              <a:t>Technology is evolving, standardization is premature</a:t>
            </a:r>
          </a:p>
          <a:p>
            <a:r>
              <a:rPr lang="en-US" dirty="0"/>
              <a:t>Evaluate specific projects from applicants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DDCC9-7458-EBEB-BF3A-5122A26BC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0462F1-EB7B-91C6-8F68-414DB3427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 Approach to 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465DD-1214-6B98-1C06-74A0F407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452"/>
            <a:ext cx="9144000" cy="381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5213"/>
      </p:ext>
    </p:extLst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7E940-CED7-4935-B6D1-17B15D11E9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173951"/>
            <a:ext cx="4040188" cy="327950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Learning Process</a:t>
            </a:r>
          </a:p>
          <a:p>
            <a:pPr marL="460364" lvl="1" indent="0">
              <a:buNone/>
            </a:pPr>
            <a:r>
              <a:rPr lang="en-US" dirty="0"/>
              <a:t>Use subsystem requirements to define Operational Design Domain (ODD) and training/test datasets</a:t>
            </a:r>
          </a:p>
          <a:p>
            <a:pPr lvl="1"/>
            <a:r>
              <a:rPr lang="en-US" dirty="0"/>
              <a:t>Data generation/management</a:t>
            </a:r>
          </a:p>
          <a:p>
            <a:pPr lvl="1"/>
            <a:r>
              <a:rPr lang="en-US" dirty="0"/>
              <a:t>Data is complete and representative relative to ODD</a:t>
            </a:r>
          </a:p>
          <a:p>
            <a:pPr lvl="1"/>
            <a:r>
              <a:rPr lang="en-US" dirty="0"/>
              <a:t>Model training to achieve performance target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Verification of Trained Model</a:t>
            </a:r>
          </a:p>
          <a:p>
            <a:pPr marL="460364" lvl="1" indent="0">
              <a:buNone/>
            </a:pPr>
            <a:r>
              <a:rPr lang="en-US" dirty="0"/>
              <a:t>Show absence of unintended behavior</a:t>
            </a:r>
          </a:p>
          <a:p>
            <a:pPr lvl="1"/>
            <a:r>
              <a:rPr lang="en-US" dirty="0"/>
              <a:t>Generalization</a:t>
            </a:r>
          </a:p>
          <a:p>
            <a:pPr lvl="1"/>
            <a:r>
              <a:rPr lang="en-US" dirty="0"/>
              <a:t>Stability</a:t>
            </a:r>
          </a:p>
          <a:p>
            <a:pPr lvl="1"/>
            <a:r>
              <a:rPr lang="en-US" dirty="0"/>
              <a:t>Robustness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E878B-DB6B-421B-902E-0DA4B9AD487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30726" y="1174873"/>
            <a:ext cx="4213225" cy="3272941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en-US" b="1" dirty="0"/>
              <a:t>Inference Model Implementation</a:t>
            </a:r>
          </a:p>
          <a:p>
            <a:pPr marL="460364" lvl="1" indent="0">
              <a:buNone/>
            </a:pPr>
            <a:r>
              <a:rPr lang="en-US" dirty="0"/>
              <a:t>Implement model functionality using traditional methods</a:t>
            </a:r>
          </a:p>
          <a:p>
            <a:pPr lvl="1"/>
            <a:r>
              <a:rPr lang="en-US" dirty="0"/>
              <a:t>Verification using traditional methods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b="1" dirty="0"/>
              <a:t>Inference Model Integration/Verification</a:t>
            </a:r>
          </a:p>
          <a:p>
            <a:pPr marL="460364" lvl="1" indent="0">
              <a:buNone/>
            </a:pPr>
            <a:r>
              <a:rPr lang="en-US" dirty="0"/>
              <a:t>Show that implementation of inference model preserves properties of trained model</a:t>
            </a:r>
          </a:p>
          <a:p>
            <a:pPr lvl="1"/>
            <a:r>
              <a:rPr lang="en-US" dirty="0"/>
              <a:t>Requirements verification</a:t>
            </a:r>
          </a:p>
          <a:p>
            <a:pPr lvl="1"/>
            <a:r>
              <a:rPr lang="en-US" dirty="0"/>
              <a:t>Performance verification</a:t>
            </a:r>
          </a:p>
          <a:p>
            <a:pPr lvl="1"/>
            <a:r>
              <a:rPr lang="en-US" dirty="0"/>
              <a:t>Robustness on target hardware</a:t>
            </a:r>
          </a:p>
          <a:p>
            <a:pPr lvl="1"/>
            <a:r>
              <a:rPr lang="en-US" dirty="0"/>
              <a:t>Compatibility with target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09BFA-2551-46BB-850A-B4ECFA5CBA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BE15C076-9075-4B49-A4B0-DACF630C7820}" type="slidenum">
              <a:rPr lang="en-US" kern="1200">
                <a:ea typeface="+mn-ea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11</a:t>
            </a:fld>
            <a:endParaRPr lang="en-US" kern="1200" dirty="0">
              <a:ea typeface="+mn-ea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8D3A90-AD1E-A07E-1A4A-D2D6C6BFA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53510"/>
            <a:ext cx="7692698" cy="308805"/>
          </a:xfrm>
        </p:spPr>
        <p:txBody>
          <a:bodyPr>
            <a:noAutofit/>
          </a:bodyPr>
          <a:lstStyle/>
          <a:p>
            <a:r>
              <a:rPr lang="en-US" sz="1000" b="1" dirty="0"/>
              <a:t>ARP6983</a:t>
            </a:r>
            <a:r>
              <a:rPr lang="en-US" sz="1000" dirty="0"/>
              <a:t> : Process Standard for Development and Certification / Approval of Aeronautical Safety-Related Products Implementing AI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A9147-2BB9-415B-B616-DF88D714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8875"/>
          </a:xfrm>
        </p:spPr>
        <p:txBody>
          <a:bodyPr/>
          <a:lstStyle/>
          <a:p>
            <a:r>
              <a:rPr lang="en-US" sz="2100" dirty="0"/>
              <a:t>SAE G34 / EUROCAE WG-114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F100DF-E9D6-3F69-0446-77A809EABD16}"/>
              </a:ext>
            </a:extLst>
          </p:cNvPr>
          <p:cNvGrpSpPr/>
          <p:nvPr/>
        </p:nvGrpSpPr>
        <p:grpSpPr>
          <a:xfrm>
            <a:off x="800100" y="2420834"/>
            <a:ext cx="7475667" cy="2243500"/>
            <a:chOff x="1066800" y="3093378"/>
            <a:chExt cx="9967555" cy="299133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6DEF27-4EAC-4729-8881-56FDC310543C}"/>
                </a:ext>
              </a:extLst>
            </p:cNvPr>
            <p:cNvSpPr/>
            <p:nvPr/>
          </p:nvSpPr>
          <p:spPr>
            <a:xfrm>
              <a:off x="1066800" y="3093378"/>
              <a:ext cx="4495800" cy="6096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350" kern="12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39D485F-82B8-4ED3-B3B1-48285D03012A}"/>
                </a:ext>
              </a:extLst>
            </p:cNvPr>
            <p:cNvSpPr/>
            <p:nvPr/>
          </p:nvSpPr>
          <p:spPr>
            <a:xfrm>
              <a:off x="1066800" y="5094111"/>
              <a:ext cx="4495800" cy="990600"/>
            </a:xfrm>
            <a:prstGeom prst="roundRect">
              <a:avLst>
                <a:gd name="adj" fmla="val 34443"/>
              </a:avLst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350" kern="12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9487F5-2242-97B4-36B0-F95DF2A39D08}"/>
                </a:ext>
              </a:extLst>
            </p:cNvPr>
            <p:cNvSpPr txBox="1"/>
            <p:nvPr/>
          </p:nvSpPr>
          <p:spPr>
            <a:xfrm>
              <a:off x="6504910" y="5636944"/>
              <a:ext cx="452944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350" b="1" kern="1200" dirty="0">
                  <a:solidFill>
                    <a:srgbClr val="E4551F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Directly related to unintended behavior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B1A8B0D-37FB-84A3-D7FB-AB2D109A90A4}"/>
                </a:ext>
              </a:extLst>
            </p:cNvPr>
            <p:cNvCxnSpPr>
              <a:stCxn id="8" idx="3"/>
              <a:endCxn id="5" idx="1"/>
            </p:cNvCxnSpPr>
            <p:nvPr/>
          </p:nvCxnSpPr>
          <p:spPr>
            <a:xfrm>
              <a:off x="5562600" y="3398178"/>
              <a:ext cx="942311" cy="2438821"/>
            </a:xfrm>
            <a:prstGeom prst="line">
              <a:avLst/>
            </a:prstGeom>
            <a:ln w="190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8080C1-D32B-38F0-DD8A-DCA5513A8E1D}"/>
                </a:ext>
              </a:extLst>
            </p:cNvPr>
            <p:cNvCxnSpPr>
              <a:cxnSpLocks/>
              <a:stCxn id="9" idx="3"/>
              <a:endCxn id="5" idx="1"/>
            </p:cNvCxnSpPr>
            <p:nvPr/>
          </p:nvCxnSpPr>
          <p:spPr>
            <a:xfrm>
              <a:off x="5562600" y="5589411"/>
              <a:ext cx="942311" cy="247588"/>
            </a:xfrm>
            <a:prstGeom prst="line">
              <a:avLst/>
            </a:prstGeom>
            <a:ln w="190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B71B81B3-EB91-0879-7405-87C3FF700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328" y="178007"/>
            <a:ext cx="795569" cy="517679"/>
          </a:xfrm>
          <a:prstGeom prst="rect">
            <a:avLst/>
          </a:prstGeom>
        </p:spPr>
      </p:pic>
      <p:pic>
        <p:nvPicPr>
          <p:cNvPr id="22" name="Picture 2" descr="EUROCAE Award Winners Announced">
            <a:extLst>
              <a:ext uri="{FF2B5EF4-FFF2-40B4-BE49-F238E27FC236}">
                <a16:creationId xmlns:a16="http://schemas.microsoft.com/office/drawing/2014/main" id="{18D13349-9027-EECE-64E6-409A01028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328" y="128091"/>
            <a:ext cx="609872" cy="6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048294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F0F81-BD9B-451E-9FB3-C0384E64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051558"/>
            <a:ext cx="3943350" cy="3531731"/>
          </a:xfrm>
        </p:spPr>
        <p:txBody>
          <a:bodyPr/>
          <a:lstStyle/>
          <a:p>
            <a:r>
              <a:rPr lang="en-US" sz="1350" dirty="0"/>
              <a:t>Generalization</a:t>
            </a:r>
          </a:p>
          <a:p>
            <a:pPr marL="473869" lvl="1" indent="-225029"/>
            <a:r>
              <a:rPr lang="en-US" sz="1200" dirty="0"/>
              <a:t>How does system respond to novel/unexpected inputs that were not included in training dataset?  </a:t>
            </a:r>
          </a:p>
          <a:p>
            <a:pPr marL="473869" lvl="1" indent="-225029"/>
            <a:r>
              <a:rPr lang="en-US" sz="1200" dirty="0"/>
              <a:t>In ODD but “between” concrete training points</a:t>
            </a:r>
          </a:p>
          <a:p>
            <a:r>
              <a:rPr lang="en-US" sz="1350" dirty="0"/>
              <a:t>Stability</a:t>
            </a:r>
          </a:p>
          <a:p>
            <a:pPr marL="473869" lvl="1" indent="-225029"/>
            <a:r>
              <a:rPr lang="en-US" sz="1200" dirty="0"/>
              <a:t>How does system respond to perturbations around training data points?  </a:t>
            </a:r>
          </a:p>
          <a:p>
            <a:pPr marL="473869" lvl="1" indent="-225029"/>
            <a:r>
              <a:rPr lang="en-US" sz="1200" dirty="0"/>
              <a:t>Can small input disturbances result in large output deviations?  </a:t>
            </a:r>
          </a:p>
          <a:p>
            <a:pPr marL="473869" lvl="1" indent="-225029"/>
            <a:r>
              <a:rPr lang="en-US" sz="1200" dirty="0"/>
              <a:t>Related to adversarial inputs</a:t>
            </a:r>
          </a:p>
          <a:p>
            <a:r>
              <a:rPr lang="en-US" sz="1350" dirty="0"/>
              <a:t>Robustness</a:t>
            </a:r>
          </a:p>
          <a:p>
            <a:pPr marL="473869" lvl="1" indent="-225029"/>
            <a:r>
              <a:rPr lang="en-US" sz="1200" dirty="0"/>
              <a:t>How does system respond to inputs near boundary of ODD?  </a:t>
            </a:r>
          </a:p>
          <a:p>
            <a:pPr marL="473869" lvl="1" indent="-225029"/>
            <a:r>
              <a:rPr lang="en-US" sz="1200" dirty="0"/>
              <a:t>Similar to abnormal inputs (robustness test cases in DO-178C) </a:t>
            </a:r>
          </a:p>
          <a:p>
            <a:endParaRPr lang="en-US" sz="1350" dirty="0"/>
          </a:p>
          <a:p>
            <a:endParaRPr lang="en-US" sz="13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9625D-F6A2-482C-8C2C-4DBE92F8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Unintended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DD6CD-7AC3-4A05-8A02-C4B042BC7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3C9B3CCD-D002-49E2-A53E-37F4E4CA9C19}" type="slidenum">
              <a:rPr lang="en-US" kern="1200">
                <a:ea typeface="+mn-ea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12</a:t>
            </a:fld>
            <a:endParaRPr lang="en-US" kern="1200">
              <a:ea typeface="+mn-e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3362D6-684F-6CE3-B98F-2FA7A4F61FD0}"/>
              </a:ext>
            </a:extLst>
          </p:cNvPr>
          <p:cNvGrpSpPr/>
          <p:nvPr/>
        </p:nvGrpSpPr>
        <p:grpSpPr>
          <a:xfrm>
            <a:off x="4286250" y="1600200"/>
            <a:ext cx="4782482" cy="2236481"/>
            <a:chOff x="5606162" y="1182427"/>
            <a:chExt cx="6376642" cy="29819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E2B33E-1C00-32B0-BA8B-36CA4F80E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6162" y="1182427"/>
              <a:ext cx="6172200" cy="267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43C0A5-4215-7F9E-13F1-022049E4653B}"/>
                </a:ext>
              </a:extLst>
            </p:cNvPr>
            <p:cNvSpPr txBox="1"/>
            <p:nvPr/>
          </p:nvSpPr>
          <p:spPr>
            <a:xfrm>
              <a:off x="5634385" y="3856625"/>
              <a:ext cx="6348419" cy="307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900" kern="1200" dirty="0">
                  <a:solidFill>
                    <a:srgbClr val="FFFFFF">
                      <a:lumMod val="65000"/>
                    </a:srgbClr>
                  </a:solidFill>
                  <a:latin typeface="Consolas" panose="020B0609020204030204" pitchFamily="49" charset="0"/>
                  <a:ea typeface="+mn-ea"/>
                  <a:cs typeface="Arial" pitchFamily="34" charset="0"/>
                </a:rPr>
                <a:t>https://www.codingninjas.com/codestudio/library/bias-variance-tradeoff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3D43A6B-D5EE-A40A-44B1-6B427CAAC873}"/>
              </a:ext>
            </a:extLst>
          </p:cNvPr>
          <p:cNvSpPr txBox="1"/>
          <p:nvPr/>
        </p:nvSpPr>
        <p:spPr>
          <a:xfrm>
            <a:off x="5330846" y="1346285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b="1" kern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Performance vs. Generalization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D6F331-38A7-E9D2-76B6-64B9FC2ECA0A}"/>
              </a:ext>
            </a:extLst>
          </p:cNvPr>
          <p:cNvSpPr/>
          <p:nvPr/>
        </p:nvSpPr>
        <p:spPr>
          <a:xfrm>
            <a:off x="6237817" y="2434749"/>
            <a:ext cx="285750" cy="285750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350" kern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8DF618-7AE8-31E0-0118-EB9750B5E171}"/>
              </a:ext>
            </a:extLst>
          </p:cNvPr>
          <p:cNvSpPr/>
          <p:nvPr/>
        </p:nvSpPr>
        <p:spPr>
          <a:xfrm>
            <a:off x="6800850" y="2057400"/>
            <a:ext cx="285750" cy="285750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350" kern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72A87F-5F42-2977-241E-E4E11FCEC113}"/>
              </a:ext>
            </a:extLst>
          </p:cNvPr>
          <p:cNvSpPr/>
          <p:nvPr/>
        </p:nvSpPr>
        <p:spPr>
          <a:xfrm>
            <a:off x="6237817" y="1943100"/>
            <a:ext cx="1020233" cy="97155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350" kern="120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0939563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69FF33-FEF3-4079-B05C-37676DEF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Aviation ML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58A08-9206-489A-B2FA-7E87F2D9C3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3C9B3CCD-D002-49E2-A53E-37F4E4CA9C19}" type="slidenum">
              <a:rPr lang="en-US" kern="1200">
                <a:ea typeface="+mn-ea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13</a:t>
            </a:fld>
            <a:endParaRPr lang="en-US" kern="1200">
              <a:ea typeface="+mn-ea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55C9AA-8D00-4BCE-AED1-55D362F27E52}"/>
              </a:ext>
            </a:extLst>
          </p:cNvPr>
          <p:cNvCxnSpPr>
            <a:cxnSpLocks/>
          </p:cNvCxnSpPr>
          <p:nvPr/>
        </p:nvCxnSpPr>
        <p:spPr>
          <a:xfrm>
            <a:off x="2914650" y="4455467"/>
            <a:ext cx="35433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C3EB38-D40A-4BD9-BD1B-B5499AD5013D}"/>
              </a:ext>
            </a:extLst>
          </p:cNvPr>
          <p:cNvGrpSpPr/>
          <p:nvPr/>
        </p:nvGrpSpPr>
        <p:grpSpPr>
          <a:xfrm>
            <a:off x="2857500" y="1369367"/>
            <a:ext cx="114300" cy="3086100"/>
            <a:chOff x="3505200" y="1600200"/>
            <a:chExt cx="152400" cy="41148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F23F3E-82C6-419D-A075-C4ADA640D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1400" y="1600200"/>
              <a:ext cx="0" cy="14478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8E7425-5EA9-4EAF-AA19-226765107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200" y="3012896"/>
              <a:ext cx="152400" cy="76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D70F224-A1F4-41D3-B424-12838275C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5200" y="3089096"/>
              <a:ext cx="152400" cy="76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0C57A6-8FF3-47C7-804D-039828BCC7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1400" y="3124200"/>
              <a:ext cx="0" cy="25908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92B22B2-AC39-4183-B8AA-73B0CE5446E3}"/>
              </a:ext>
            </a:extLst>
          </p:cNvPr>
          <p:cNvSpPr txBox="1"/>
          <p:nvPr/>
        </p:nvSpPr>
        <p:spPr>
          <a:xfrm rot="16200000">
            <a:off x="2184925" y="3277704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spc="15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COMPLEXITY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D7DEB7-8CF3-4AFF-A5E8-4E82292C86FA}"/>
              </a:ext>
            </a:extLst>
          </p:cNvPr>
          <p:cNvSpPr txBox="1"/>
          <p:nvPr/>
        </p:nvSpPr>
        <p:spPr>
          <a:xfrm>
            <a:off x="4770433" y="4512617"/>
            <a:ext cx="1047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spc="15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CRITICALITY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F4CA7A-ED08-44A3-A3B7-40B9C6823385}"/>
              </a:ext>
            </a:extLst>
          </p:cNvPr>
          <p:cNvSpPr txBox="1"/>
          <p:nvPr/>
        </p:nvSpPr>
        <p:spPr>
          <a:xfrm>
            <a:off x="3343973" y="3658794"/>
            <a:ext cx="8056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dirty="0">
                <a:solidFill>
                  <a:srgbClr val="E4551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Optimal Flight 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1A2DBB-5EF9-451F-BC45-CFA61C1BE6EE}"/>
              </a:ext>
            </a:extLst>
          </p:cNvPr>
          <p:cNvSpPr txBox="1"/>
          <p:nvPr/>
        </p:nvSpPr>
        <p:spPr>
          <a:xfrm>
            <a:off x="4669847" y="3785641"/>
            <a:ext cx="10059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dirty="0">
                <a:solidFill>
                  <a:srgbClr val="E4551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Fuel Measurement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88EF09-4AB5-44AC-BCBA-A3A46A2FEF88}"/>
              </a:ext>
            </a:extLst>
          </p:cNvPr>
          <p:cNvSpPr txBox="1"/>
          <p:nvPr/>
        </p:nvSpPr>
        <p:spPr>
          <a:xfrm>
            <a:off x="5589517" y="3404662"/>
            <a:ext cx="10858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dirty="0">
                <a:solidFill>
                  <a:srgbClr val="E4551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ACAS-Xu Collision Avoidance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FE49AF-795D-4784-8573-1F2A09D012C6}"/>
              </a:ext>
            </a:extLst>
          </p:cNvPr>
          <p:cNvSpPr txBox="1"/>
          <p:nvPr/>
        </p:nvSpPr>
        <p:spPr>
          <a:xfrm>
            <a:off x="3183027" y="1525927"/>
            <a:ext cx="9880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dirty="0">
                <a:solidFill>
                  <a:srgbClr val="E4551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Pilot Alertness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dirty="0">
                <a:solidFill>
                  <a:srgbClr val="E4551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(Warning)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01062B-A78C-4503-8326-B7516FC39FD9}"/>
              </a:ext>
            </a:extLst>
          </p:cNvPr>
          <p:cNvSpPr txBox="1"/>
          <p:nvPr/>
        </p:nvSpPr>
        <p:spPr>
          <a:xfrm>
            <a:off x="4540808" y="1373391"/>
            <a:ext cx="1027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dirty="0">
                <a:solidFill>
                  <a:srgbClr val="E4551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Detect &amp; Avoid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F9C7E1-2DBD-4697-93B8-2144A66BE374}"/>
              </a:ext>
            </a:extLst>
          </p:cNvPr>
          <p:cNvSpPr txBox="1"/>
          <p:nvPr/>
        </p:nvSpPr>
        <p:spPr>
          <a:xfrm>
            <a:off x="5561263" y="1437002"/>
            <a:ext cx="8056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dirty="0">
                <a:solidFill>
                  <a:srgbClr val="E4551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Visual Landing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101B1-02D6-4D6C-A78F-457CF88DDEDB}"/>
              </a:ext>
            </a:extLst>
          </p:cNvPr>
          <p:cNvSpPr txBox="1"/>
          <p:nvPr/>
        </p:nvSpPr>
        <p:spPr>
          <a:xfrm>
            <a:off x="4526851" y="2698331"/>
            <a:ext cx="14515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dirty="0">
                <a:solidFill>
                  <a:srgbClr val="E4551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Equipment Health Monitoring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871F7E-CEAC-44F2-BB93-04357B68C647}"/>
              </a:ext>
            </a:extLst>
          </p:cNvPr>
          <p:cNvSpPr txBox="1"/>
          <p:nvPr/>
        </p:nvSpPr>
        <p:spPr>
          <a:xfrm>
            <a:off x="3534515" y="2571750"/>
            <a:ext cx="100590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dirty="0">
                <a:solidFill>
                  <a:srgbClr val="E4551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Planning input to Pilots (Advisory)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F079D1-3B58-4834-A770-06B880AE259A}"/>
              </a:ext>
            </a:extLst>
          </p:cNvPr>
          <p:cNvSpPr txBox="1"/>
          <p:nvPr/>
        </p:nvSpPr>
        <p:spPr>
          <a:xfrm>
            <a:off x="4627352" y="1795638"/>
            <a:ext cx="9817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dirty="0">
                <a:solidFill>
                  <a:srgbClr val="E4551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Pilot Alertness (SPO)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62BC9F-6117-4C0F-B419-42F5299F0A2C}"/>
              </a:ext>
            </a:extLst>
          </p:cNvPr>
          <p:cNvGrpSpPr/>
          <p:nvPr/>
        </p:nvGrpSpPr>
        <p:grpSpPr>
          <a:xfrm>
            <a:off x="3016185" y="1255068"/>
            <a:ext cx="5165790" cy="983507"/>
            <a:chOff x="3716779" y="1447801"/>
            <a:chExt cx="6887719" cy="1311342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CD507AC-06DC-4C4B-A16A-CF4C4877C1E9}"/>
                </a:ext>
              </a:extLst>
            </p:cNvPr>
            <p:cNvSpPr/>
            <p:nvPr/>
          </p:nvSpPr>
          <p:spPr>
            <a:xfrm>
              <a:off x="3716779" y="1447801"/>
              <a:ext cx="4589022" cy="131134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350" kern="12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D753B0-98E1-4770-9892-1950DEF62D08}"/>
                </a:ext>
              </a:extLst>
            </p:cNvPr>
            <p:cNvSpPr txBox="1"/>
            <p:nvPr/>
          </p:nvSpPr>
          <p:spPr>
            <a:xfrm>
              <a:off x="8322821" y="1732941"/>
              <a:ext cx="228167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050" kern="1200" spc="150" dirty="0">
                  <a:solidFill>
                    <a:srgbClr val="E4551F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VISION/PERCEPTION BASED SYSTEMS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11AF362-AEE3-4DCB-857A-0E8370AD5924}"/>
              </a:ext>
            </a:extLst>
          </p:cNvPr>
          <p:cNvGrpSpPr/>
          <p:nvPr/>
        </p:nvGrpSpPr>
        <p:grpSpPr>
          <a:xfrm>
            <a:off x="3016185" y="3321392"/>
            <a:ext cx="5099117" cy="1018745"/>
            <a:chOff x="3716778" y="4198511"/>
            <a:chExt cx="6798822" cy="135832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7BABA71-1F50-48DB-9609-EA91DB99B6A2}"/>
                </a:ext>
              </a:extLst>
            </p:cNvPr>
            <p:cNvSpPr/>
            <p:nvPr/>
          </p:nvSpPr>
          <p:spPr>
            <a:xfrm>
              <a:off x="3716778" y="4198511"/>
              <a:ext cx="4724397" cy="1358327"/>
            </a:xfrm>
            <a:prstGeom prst="roundRect">
              <a:avLst>
                <a:gd name="adj" fmla="val 50000"/>
              </a:avLst>
            </a:prstGeom>
            <a:solidFill>
              <a:srgbClr val="E4551F">
                <a:alpha val="14118"/>
              </a:srgbClr>
            </a:solidFill>
            <a:ln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350" kern="12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A0247C-6426-43C4-B4A3-A05CADAFFE4C}"/>
                </a:ext>
              </a:extLst>
            </p:cNvPr>
            <p:cNvSpPr txBox="1"/>
            <p:nvPr/>
          </p:nvSpPr>
          <p:spPr>
            <a:xfrm>
              <a:off x="8539782" y="4519136"/>
              <a:ext cx="1975818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050" kern="1200" spc="150" dirty="0">
                  <a:solidFill>
                    <a:srgbClr val="E4551F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SIMPLE OPERATIONAL DOMAIN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67EAFA6-14E5-4E14-97F0-5BDBE746CED3}"/>
              </a:ext>
            </a:extLst>
          </p:cNvPr>
          <p:cNvGrpSpPr/>
          <p:nvPr/>
        </p:nvGrpSpPr>
        <p:grpSpPr>
          <a:xfrm>
            <a:off x="3030935" y="836929"/>
            <a:ext cx="1451538" cy="3495005"/>
            <a:chOff x="3733801" y="931933"/>
            <a:chExt cx="1935384" cy="4660006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0D2F0F0-6623-4CE6-8977-F6596AF6380C}"/>
                </a:ext>
              </a:extLst>
            </p:cNvPr>
            <p:cNvSpPr/>
            <p:nvPr/>
          </p:nvSpPr>
          <p:spPr>
            <a:xfrm rot="16200000">
              <a:off x="2629417" y="2552172"/>
              <a:ext cx="4144151" cy="1935384"/>
            </a:xfrm>
            <a:prstGeom prst="roundRect">
              <a:avLst>
                <a:gd name="adj" fmla="val 50000"/>
              </a:avLst>
            </a:prstGeom>
            <a:solidFill>
              <a:srgbClr val="E4551F">
                <a:alpha val="10980"/>
              </a:srgbClr>
            </a:solidFill>
            <a:ln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350" kern="12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C0E4CED-B3D5-4186-9089-787A427C1A8C}"/>
                </a:ext>
              </a:extLst>
            </p:cNvPr>
            <p:cNvSpPr txBox="1"/>
            <p:nvPr/>
          </p:nvSpPr>
          <p:spPr>
            <a:xfrm>
              <a:off x="3891582" y="931933"/>
              <a:ext cx="161373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050" kern="1200" spc="150" dirty="0">
                  <a:solidFill>
                    <a:srgbClr val="E4551F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LOW IMPACT OF FAILURE</a:t>
              </a:r>
            </a:p>
          </p:txBody>
        </p:sp>
      </p:grp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936F9DDE-CC3A-486F-8E41-852D33D388B2}"/>
              </a:ext>
            </a:extLst>
          </p:cNvPr>
          <p:cNvSpPr/>
          <p:nvPr/>
        </p:nvSpPr>
        <p:spPr>
          <a:xfrm>
            <a:off x="5172801" y="496783"/>
            <a:ext cx="3600450" cy="577066"/>
          </a:xfrm>
          <a:prstGeom prst="wedgeRoundRectCallout">
            <a:avLst>
              <a:gd name="adj1" fmla="val -37685"/>
              <a:gd name="adj2" fmla="val 103337"/>
              <a:gd name="adj3" fmla="val 1666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kern="1200" dirty="0">
                <a:solidFill>
                  <a:srgbClr val="FFFFFF"/>
                </a:solidFill>
                <a:latin typeface="Arial" panose="020B0604020202020204"/>
              </a:rPr>
              <a:t>Perception is a strong point for ML/DNN, but also hardest to verify (size, requirements)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AC3DC7-3F34-4F43-9DFF-879AFCE01D6F}"/>
              </a:ext>
            </a:extLst>
          </p:cNvPr>
          <p:cNvGrpSpPr/>
          <p:nvPr/>
        </p:nvGrpSpPr>
        <p:grpSpPr>
          <a:xfrm>
            <a:off x="551957" y="1468358"/>
            <a:ext cx="1733751" cy="2698664"/>
            <a:chOff x="735942" y="1957810"/>
            <a:chExt cx="2311668" cy="359821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3E6CE5D-B9A4-42B7-B1E8-D2C99D277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42" y="1957810"/>
              <a:ext cx="2311668" cy="329999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AC1BD6-DE91-4BE6-A91F-65360C871D57}"/>
                </a:ext>
              </a:extLst>
            </p:cNvPr>
            <p:cNvSpPr txBox="1"/>
            <p:nvPr/>
          </p:nvSpPr>
          <p:spPr>
            <a:xfrm>
              <a:off x="822193" y="5268770"/>
              <a:ext cx="2080056" cy="28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67">
                  <a:solidFill>
                    <a:schemeClr val="bg1">
                      <a:lumMod val="65000"/>
                    </a:schemeClr>
                  </a:solidFill>
                  <a:latin typeface="Lucida Console" panose="020B0609040504020204" pitchFamily="49" charset="0"/>
                </a:defRPr>
              </a:lvl1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800" kern="1200" dirty="0">
                  <a:solidFill>
                    <a:srgbClr val="FFFFFF">
                      <a:lumMod val="65000"/>
                    </a:srgbClr>
                  </a:solidFill>
                  <a:ea typeface="+mn-ea"/>
                  <a:cs typeface="Arial" pitchFamily="34" charset="0"/>
                </a:rPr>
                <a:t>https://xkcd.com/1425/</a:t>
              </a:r>
            </a:p>
          </p:txBody>
        </p:sp>
      </p:grp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61B3C343-9C06-46AF-93EF-94093D033755}"/>
              </a:ext>
            </a:extLst>
          </p:cNvPr>
          <p:cNvSpPr/>
          <p:nvPr/>
        </p:nvSpPr>
        <p:spPr>
          <a:xfrm>
            <a:off x="5755957" y="2177319"/>
            <a:ext cx="3316043" cy="1081761"/>
          </a:xfrm>
          <a:prstGeom prst="wedgeRoundRectCallout">
            <a:avLst>
              <a:gd name="adj1" fmla="val -36371"/>
              <a:gd name="adj2" fmla="val 86388"/>
              <a:gd name="adj3" fmla="val 1666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kern="1200" dirty="0">
                <a:solidFill>
                  <a:srgbClr val="FFFFFF"/>
                </a:solidFill>
                <a:latin typeface="Arial" panose="020B0604020202020204"/>
              </a:rPr>
              <a:t>ML not </a:t>
            </a:r>
            <a:r>
              <a:rPr lang="en-US" sz="1200" i="1" kern="1200" dirty="0">
                <a:solidFill>
                  <a:srgbClr val="FFFFFF"/>
                </a:solidFill>
                <a:latin typeface="Arial" panose="020B0604020202020204"/>
              </a:rPr>
              <a:t>necessary</a:t>
            </a:r>
            <a:r>
              <a:rPr lang="en-US" sz="1200" kern="1200" dirty="0">
                <a:solidFill>
                  <a:srgbClr val="FFFFFF"/>
                </a:solidFill>
                <a:latin typeface="Arial" panose="020B0604020202020204"/>
              </a:rPr>
              <a:t> (there are existing alternatives) but is used to save memory or compute time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kern="1200" dirty="0">
                <a:solidFill>
                  <a:srgbClr val="FFFFFF"/>
                </a:solidFill>
                <a:latin typeface="Arial" panose="020B0604020202020204"/>
              </a:rPr>
              <a:t>Formal methods can be used to demonstrate absence of unintended functionality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CC5623-1D97-FF28-E7A6-4FAC1AD4890E}"/>
              </a:ext>
            </a:extLst>
          </p:cNvPr>
          <p:cNvGrpSpPr/>
          <p:nvPr/>
        </p:nvGrpSpPr>
        <p:grpSpPr>
          <a:xfrm>
            <a:off x="3030935" y="2480837"/>
            <a:ext cx="3543298" cy="1851097"/>
            <a:chOff x="3030935" y="2480837"/>
            <a:chExt cx="3543298" cy="185109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04B566C-2289-3A37-8F64-FD88DEC4DFD2}"/>
                </a:ext>
              </a:extLst>
            </p:cNvPr>
            <p:cNvSpPr/>
            <p:nvPr/>
          </p:nvSpPr>
          <p:spPr>
            <a:xfrm>
              <a:off x="3030935" y="2480837"/>
              <a:ext cx="3543298" cy="1851097"/>
            </a:xfrm>
            <a:prstGeom prst="roundRect">
              <a:avLst>
                <a:gd name="adj" fmla="val 27692"/>
              </a:avLst>
            </a:prstGeom>
            <a:solidFill>
              <a:srgbClr val="E4551F">
                <a:alpha val="14118"/>
              </a:srgbClr>
            </a:solidFill>
            <a:ln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350" kern="12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C810DF-FFB5-C12B-39E9-A8A25C348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1978" y="2480837"/>
              <a:ext cx="0" cy="832352"/>
            </a:xfrm>
            <a:prstGeom prst="straightConnector1">
              <a:avLst/>
            </a:prstGeom>
            <a:noFill/>
            <a:ln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C7C83D-0D20-F5D6-E892-D414205B595C}"/>
                </a:ext>
              </a:extLst>
            </p:cNvPr>
            <p:cNvSpPr txBox="1"/>
            <p:nvPr/>
          </p:nvSpPr>
          <p:spPr>
            <a:xfrm rot="16200000">
              <a:off x="3060496" y="2770273"/>
              <a:ext cx="7890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1050" kern="1200" dirty="0">
                  <a:solidFill>
                    <a:srgbClr val="E4551F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SCALE-UP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12422F-F24D-47A5-E37B-B3FC3D4CD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068" y="1188094"/>
            <a:ext cx="1127262" cy="104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49947-BD80-8B33-F353-49B8F09DD65E}"/>
              </a:ext>
            </a:extLst>
          </p:cNvPr>
          <p:cNvSpPr txBox="1"/>
          <p:nvPr/>
        </p:nvSpPr>
        <p:spPr>
          <a:xfrm>
            <a:off x="4464265" y="3323926"/>
            <a:ext cx="11469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kern="1200" dirty="0">
                <a:solidFill>
                  <a:srgbClr val="E4551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Runway Overrun Warning</a:t>
            </a:r>
          </a:p>
        </p:txBody>
      </p:sp>
    </p:spTree>
    <p:extLst>
      <p:ext uri="{BB962C8B-B14F-4D97-AF65-F5344CB8AC3E}">
        <p14:creationId xmlns:p14="http://schemas.microsoft.com/office/powerpoint/2010/main" val="333604012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ECFCC0-A12B-E28B-525A-0C64EDFCD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051558"/>
            <a:ext cx="5286375" cy="3531731"/>
          </a:xfrm>
        </p:spPr>
        <p:txBody>
          <a:bodyPr/>
          <a:lstStyle/>
          <a:p>
            <a:r>
              <a:rPr lang="en-US" dirty="0"/>
              <a:t>Software is a “black box”</a:t>
            </a:r>
          </a:p>
          <a:p>
            <a:r>
              <a:rPr lang="en-US" dirty="0"/>
              <a:t>Testing to show that software meets its requirements</a:t>
            </a:r>
          </a:p>
          <a:p>
            <a:pPr lvl="1"/>
            <a:r>
              <a:rPr lang="en-US" dirty="0"/>
              <a:t>Very little about implementation details</a:t>
            </a:r>
          </a:p>
          <a:p>
            <a:pPr lvl="1"/>
            <a:r>
              <a:rPr lang="en-US" dirty="0"/>
              <a:t>Nothing related to unintended function</a:t>
            </a:r>
          </a:p>
          <a:p>
            <a:r>
              <a:rPr lang="en-US" dirty="0"/>
              <a:t>What else might be needed?</a:t>
            </a:r>
          </a:p>
          <a:p>
            <a:pPr lvl="1"/>
            <a:r>
              <a:rPr lang="en-US" dirty="0"/>
              <a:t>Operational Design Domain (ODD)</a:t>
            </a:r>
          </a:p>
          <a:p>
            <a:pPr lvl="1"/>
            <a:r>
              <a:rPr lang="en-US" dirty="0"/>
              <a:t>Training data set</a:t>
            </a:r>
          </a:p>
          <a:p>
            <a:pPr lvl="1"/>
            <a:r>
              <a:rPr lang="en-US" dirty="0"/>
              <a:t>Verification data set</a:t>
            </a:r>
          </a:p>
          <a:p>
            <a:pPr lvl="1"/>
            <a:r>
              <a:rPr lang="en-US" dirty="0"/>
              <a:t>Basic architecture (e.g., 3-layer feed-forward neural network with tanh activation functions, trained with </a:t>
            </a:r>
            <a:r>
              <a:rPr lang="en-US" dirty="0" err="1"/>
              <a:t>PyTorch</a:t>
            </a:r>
            <a:r>
              <a:rPr lang="en-US" dirty="0"/>
              <a:t>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DA956C-CFBA-D80C-FED6-3B62D5C8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First Steps : DAL 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3EC3-0285-A2AC-A7DE-04E8CDA5A8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E4C25F-E165-3A39-CCA7-60DC7DE819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82" y="350119"/>
            <a:ext cx="3059936" cy="353173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799A62-7061-FBBD-8667-991A7175C80E}"/>
              </a:ext>
            </a:extLst>
          </p:cNvPr>
          <p:cNvSpPr/>
          <p:nvPr/>
        </p:nvSpPr>
        <p:spPr>
          <a:xfrm>
            <a:off x="7258050" y="1800225"/>
            <a:ext cx="1171575" cy="1104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</a:t>
            </a:r>
          </a:p>
          <a:p>
            <a:pPr algn="ctr"/>
            <a:r>
              <a:rPr lang="en-US" dirty="0"/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2489635494"/>
      </p:ext>
    </p:extLst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ECFCC0-A12B-E28B-525A-0C64EDFCD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838200"/>
            <a:ext cx="5724525" cy="3745089"/>
          </a:xfrm>
        </p:spPr>
        <p:txBody>
          <a:bodyPr/>
          <a:lstStyle/>
          <a:p>
            <a:r>
              <a:rPr lang="en-US" dirty="0"/>
              <a:t>Criticality up to DAL A supported</a:t>
            </a:r>
          </a:p>
          <a:p>
            <a:r>
              <a:rPr lang="en-US" dirty="0"/>
              <a:t>Limited to NN with “simple” ODD (or “small” model)</a:t>
            </a:r>
          </a:p>
          <a:p>
            <a:pPr lvl="1"/>
            <a:r>
              <a:rPr lang="en-US" dirty="0"/>
              <a:t>Small number of well-defined scalar-valued sensor inputs with max/min range</a:t>
            </a:r>
          </a:p>
          <a:p>
            <a:pPr lvl="1"/>
            <a:r>
              <a:rPr lang="en-US" dirty="0"/>
              <a:t>I.e., not images</a:t>
            </a:r>
          </a:p>
          <a:p>
            <a:r>
              <a:rPr lang="en-US" dirty="0"/>
              <a:t>What else might be needed?</a:t>
            </a:r>
          </a:p>
          <a:p>
            <a:pPr lvl="1"/>
            <a:r>
              <a:rPr lang="en-US" dirty="0"/>
              <a:t>Full learning assurance process, similar to AS6983 MLDL or EASA First Usable Guidance (for DAL A-C anyway)</a:t>
            </a:r>
          </a:p>
          <a:p>
            <a:pPr lvl="1"/>
            <a:r>
              <a:rPr lang="en-US" dirty="0"/>
              <a:t>Rigorous Data Management Process</a:t>
            </a:r>
          </a:p>
          <a:p>
            <a:pPr lvl="1"/>
            <a:r>
              <a:rPr lang="en-US" dirty="0"/>
              <a:t>Demonstrations of generalization, stability, robustness</a:t>
            </a:r>
          </a:p>
          <a:p>
            <a:pPr lvl="1"/>
            <a:r>
              <a:rPr lang="en-US" dirty="0"/>
              <a:t>Justification for absence of unintended behavior/function (using formal methods, traditional mathematical reasoning, or extremely dense training/testing data sets)</a:t>
            </a:r>
          </a:p>
          <a:p>
            <a:r>
              <a:rPr lang="en-US" i="1" dirty="0"/>
              <a:t>Complex NN will not yet be able to satisfy these objectives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DA956C-CFBA-D80C-FED6-3B62D5C8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First Steps : Simple 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3EC3-0285-A2AC-A7DE-04E8CDA5A8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BA9FA-0856-1C96-E081-FE1F9A7F28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82" y="350119"/>
            <a:ext cx="3059936" cy="35317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5E198D-480C-1A15-9EAC-FF678778888D}"/>
              </a:ext>
            </a:extLst>
          </p:cNvPr>
          <p:cNvSpPr/>
          <p:nvPr/>
        </p:nvSpPr>
        <p:spPr>
          <a:xfrm>
            <a:off x="7258050" y="1800225"/>
            <a:ext cx="1171575" cy="1104900"/>
          </a:xfrm>
          <a:prstGeom prst="rect">
            <a:avLst/>
          </a:prstGeom>
          <a:solidFill>
            <a:srgbClr val="F2F2F2">
              <a:alpha val="50196"/>
            </a:srgb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Detailed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Learning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Assurance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Process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(MLDL)</a:t>
            </a:r>
          </a:p>
        </p:txBody>
      </p:sp>
    </p:spTree>
    <p:extLst>
      <p:ext uri="{BB962C8B-B14F-4D97-AF65-F5344CB8AC3E}">
        <p14:creationId xmlns:p14="http://schemas.microsoft.com/office/powerpoint/2010/main" val="3110897087"/>
      </p:ext>
    </p:extLst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47FB8-52EE-401D-BAA0-1BDB9F7D3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937258"/>
            <a:ext cx="8229600" cy="2996567"/>
          </a:xfrm>
        </p:spPr>
        <p:txBody>
          <a:bodyPr/>
          <a:lstStyle/>
          <a:p>
            <a:r>
              <a:rPr lang="en-US" dirty="0"/>
              <a:t>Machine learning presents unique assurance challenges in the aviation environment (mostly related to unintended behaviors)</a:t>
            </a:r>
          </a:p>
          <a:p>
            <a:r>
              <a:rPr lang="en-US" dirty="0"/>
              <a:t>FAA and EASA are preparing for initial proposals/applications, but with very different approaches  </a:t>
            </a:r>
          </a:p>
          <a:p>
            <a:r>
              <a:rPr lang="en-US" dirty="0"/>
              <a:t>The SAE G34 / EUROCAE WG114 joint committee is moving forward to produce industry consensus certification guidance that is intended to address the challenges posed by AI/ML, enabling its use in increasingly autonomous aircraft</a:t>
            </a:r>
          </a:p>
          <a:p>
            <a:r>
              <a:rPr lang="en-US" dirty="0"/>
              <a:t>High complexity ML functions (vision/perception) will continue to be a challenge in applications that require higher levels of assurance</a:t>
            </a:r>
          </a:p>
          <a:p>
            <a:r>
              <a:rPr lang="en-US" dirty="0"/>
              <a:t>But we can make progress now on simple / low criticality ML function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EC8C23-AD54-4F5A-B2DE-11B00A22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2F7BB-4F3C-4445-9948-9DB0CFA696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This document does not include any export controlled technical data.</a:t>
            </a:r>
          </a:p>
        </p:txBody>
      </p:sp>
      <p:pic>
        <p:nvPicPr>
          <p:cNvPr id="2" name="Picture 2" descr="Clip Art Stay Tuned Clipart - Clipart Suggest">
            <a:extLst>
              <a:ext uri="{FF2B5EF4-FFF2-40B4-BE49-F238E27FC236}">
                <a16:creationId xmlns:a16="http://schemas.microsoft.com/office/drawing/2014/main" id="{492229E9-F4EE-D40E-FB86-2201AB6AD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453" y="3263647"/>
            <a:ext cx="1161467" cy="13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24708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04954" y="2066400"/>
            <a:ext cx="6792453" cy="23341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>
                <a:hlinkClick r:id="rId3"/>
              </a:rPr>
              <a:t>Unintended Behavior in Learning-Enabled Systems: Detecting the Unknown Unknowns</a:t>
            </a:r>
            <a:r>
              <a:rPr lang="en-US" sz="12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D. Cofer. Digital Avionics Systems Conference (DASC), October 2021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1200" i="1" dirty="0">
                <a:hlinkClick r:id="rId4"/>
              </a:rPr>
              <a:t>Flight Test of a Collision Avoidance Neural Network with Run-Time Assurance </a:t>
            </a:r>
            <a:endParaRPr lang="en-US" sz="1200" i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D. Cofer, R. Sattigeri, I. Amundson, J. Babar, S. Hasan, E. Smith, K. Nukala, D. Osipychev, M. Moser, J. Paunicka, D. Margineantu, L. Timmerman, J. Stringfield. Digital Avionics Systems Conference (DASC), September 2022.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1200" i="1" dirty="0">
                <a:hlinkClick r:id="rId5"/>
              </a:rPr>
              <a:t>Formal Methods use for Learning Assurance (</a:t>
            </a:r>
            <a:r>
              <a:rPr lang="en-US" sz="1200" i="1" dirty="0" err="1">
                <a:hlinkClick r:id="rId5"/>
              </a:rPr>
              <a:t>ForMuLA</a:t>
            </a:r>
            <a:r>
              <a:rPr lang="en-US" sz="1200" i="1" dirty="0">
                <a:hlinkClick r:id="rId5"/>
              </a:rPr>
              <a:t>) </a:t>
            </a:r>
            <a:endParaRPr lang="en-US" sz="1200" i="1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M. Baleani, A. Clavière, D. Cofer, E. </a:t>
            </a:r>
            <a:r>
              <a:rPr lang="en-US" sz="1200" dirty="0" err="1"/>
              <a:t>DeWind</a:t>
            </a:r>
            <a:r>
              <a:rPr lang="en-US" sz="1200" dirty="0"/>
              <a:t>, L. Di Guglielmo, O. Ferrante, G. Gentile, D. Kirov, D. Larsen, L. Mangeruca, S. Fulvio Rollini, G. </a:t>
            </a:r>
            <a:r>
              <a:rPr lang="en-US" sz="1200" dirty="0" err="1"/>
              <a:t>Cima</a:t>
            </a:r>
            <a:r>
              <a:rPr lang="en-US" sz="1200" dirty="0"/>
              <a:t>, R. Schneider H. </a:t>
            </a:r>
            <a:r>
              <a:rPr lang="en-US" sz="1200" dirty="0" err="1"/>
              <a:t>Semde</a:t>
            </a:r>
            <a:r>
              <a:rPr lang="en-US" sz="1200" dirty="0"/>
              <a:t>, G. Soudain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Collins Aerospace / EASA IPC Report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sz="1500" b="1" dirty="0">
                <a:latin typeface="Tw Cen MT" panose="020B0602020104020603" pitchFamily="34" charset="0"/>
              </a:rPr>
              <a:t>Loonwerks.com</a:t>
            </a:r>
          </a:p>
        </p:txBody>
      </p:sp>
      <p:pic>
        <p:nvPicPr>
          <p:cNvPr id="3" name="Picture 2" descr="C:\Users\ddcofer\Documents\Projects\loonwerks\images\loonwerks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78" y="1045800"/>
            <a:ext cx="5253639" cy="10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237291"/>
      </p:ext>
    </p:extLst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FD41FC-F012-4445-9895-44BEB6DA7DF4}"/>
              </a:ext>
            </a:extLst>
          </p:cNvPr>
          <p:cNvGrpSpPr/>
          <p:nvPr/>
        </p:nvGrpSpPr>
        <p:grpSpPr>
          <a:xfrm>
            <a:off x="3303784" y="918584"/>
            <a:ext cx="2395103" cy="3775027"/>
            <a:chOff x="4696496" y="1309369"/>
            <a:chExt cx="3193470" cy="50333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F40580-D113-4F26-8674-B44522AD4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1309369"/>
              <a:ext cx="3165566" cy="461644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1F1E86-8B3C-486F-979E-9971BE87C513}"/>
                </a:ext>
              </a:extLst>
            </p:cNvPr>
            <p:cNvSpPr/>
            <p:nvPr/>
          </p:nvSpPr>
          <p:spPr>
            <a:xfrm>
              <a:off x="4696496" y="5911850"/>
              <a:ext cx="27990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750" kern="1200" dirty="0">
                  <a:solidFill>
                    <a:srgbClr val="FFFFFF">
                      <a:lumMod val="65000"/>
                    </a:srgbClr>
                  </a:solidFill>
                  <a:latin typeface="Lucida Console" panose="020B0609040504020204" pitchFamily="49" charset="0"/>
                  <a:ea typeface="+mn-ea"/>
                  <a:cs typeface="Arial" pitchFamily="34" charset="0"/>
                </a:rPr>
                <a:t>https://twitter.com/andyweedman/</a:t>
              </a:r>
            </a:p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750" kern="1200" dirty="0">
                  <a:solidFill>
                    <a:srgbClr val="FFFFFF">
                      <a:lumMod val="65000"/>
                    </a:srgbClr>
                  </a:solidFill>
                  <a:latin typeface="Lucida Console" panose="020B0609040504020204" pitchFamily="49" charset="0"/>
                  <a:ea typeface="+mn-ea"/>
                  <a:cs typeface="Arial" pitchFamily="34" charset="0"/>
                </a:rPr>
                <a:t>status/1382459653863378944</a:t>
              </a: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2C79427-DF77-463D-90D9-2BAE3B79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320"/>
            <a:ext cx="8229600" cy="568875"/>
          </a:xfrm>
        </p:spPr>
        <p:txBody>
          <a:bodyPr/>
          <a:lstStyle/>
          <a:p>
            <a:r>
              <a:rPr lang="en-US" dirty="0"/>
              <a:t>What could possibly go wrong?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8A2AD-FA65-4277-8DAD-737C88BFC6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01517C5A-21C8-4A78-AA4B-D0D5DD5ADE52}" type="slidenum">
              <a:rPr lang="en-US" kern="1200">
                <a:ea typeface="+mn-ea"/>
              </a:rPr>
              <a:pPr algn="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2</a:t>
            </a:fld>
            <a:endParaRPr lang="en-US" kern="1200">
              <a:ea typeface="+mn-ea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A85FE0-D84E-4651-8BD5-EC6835B045BC}"/>
              </a:ext>
            </a:extLst>
          </p:cNvPr>
          <p:cNvSpPr/>
          <p:nvPr/>
        </p:nvSpPr>
        <p:spPr>
          <a:xfrm>
            <a:off x="5024925" y="2679758"/>
            <a:ext cx="539107" cy="29113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350" kern="12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61ADA9-AD40-44E2-A172-8C1AD6F87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777" y="2510475"/>
            <a:ext cx="1473823" cy="91897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0B2E365-3FC6-484E-9651-E12774E1AC20}"/>
              </a:ext>
            </a:extLst>
          </p:cNvPr>
          <p:cNvSpPr/>
          <p:nvPr/>
        </p:nvSpPr>
        <p:spPr>
          <a:xfrm>
            <a:off x="4254625" y="2679758"/>
            <a:ext cx="514350" cy="51435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350" kern="12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D3091-9305-4075-A164-5707AC95B431}"/>
              </a:ext>
            </a:extLst>
          </p:cNvPr>
          <p:cNvGrpSpPr/>
          <p:nvPr/>
        </p:nvGrpSpPr>
        <p:grpSpPr>
          <a:xfrm>
            <a:off x="436253" y="2701349"/>
            <a:ext cx="2664779" cy="2057569"/>
            <a:chOff x="769707" y="2743200"/>
            <a:chExt cx="2389892" cy="184531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486D85-1B1A-4C14-8489-618213554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07" y="2836979"/>
              <a:ext cx="2144417" cy="166256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0C6C45-2997-459B-B119-88E330D35C0A}"/>
                </a:ext>
              </a:extLst>
            </p:cNvPr>
            <p:cNvSpPr txBox="1"/>
            <p:nvPr/>
          </p:nvSpPr>
          <p:spPr>
            <a:xfrm rot="16200000">
              <a:off x="2126113" y="3555033"/>
              <a:ext cx="1845319" cy="221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defTabSz="685800" fontAlgn="base">
                <a:spcBef>
                  <a:spcPct val="0"/>
                </a:spcBef>
                <a:spcAft>
                  <a:spcPct val="0"/>
                </a:spcAft>
                <a:defRPr sz="750">
                  <a:solidFill>
                    <a:srgbClr val="FFFFFF">
                      <a:lumMod val="65000"/>
                    </a:srgbClr>
                  </a:solidFill>
                  <a:latin typeface="Lucida Console" panose="020B0609040504020204" pitchFamily="49" charset="0"/>
                  <a:cs typeface="Arial" pitchFamily="34" charset="0"/>
                </a:defRPr>
              </a:lvl1pPr>
            </a:lstStyle>
            <a:p>
              <a:pPr defTabSz="514350">
                <a:buClrTx/>
              </a:pPr>
              <a:r>
                <a:rPr lang="en-US" sz="563" kern="1200">
                  <a:ea typeface="+mn-ea"/>
                </a:rPr>
                <a:t>https://twitter.com/Cbiggs90/status/1519821916189741057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8D8E59-5DAE-FA9C-8856-89B0AD6BC691}"/>
              </a:ext>
            </a:extLst>
          </p:cNvPr>
          <p:cNvGrpSpPr/>
          <p:nvPr/>
        </p:nvGrpSpPr>
        <p:grpSpPr>
          <a:xfrm>
            <a:off x="436253" y="678440"/>
            <a:ext cx="2616715" cy="1865925"/>
            <a:chOff x="878368" y="2007162"/>
            <a:chExt cx="5799523" cy="41355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2C73EE2-45EA-D1D9-345C-CDC62DAC3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30" y="2007162"/>
              <a:ext cx="5568616" cy="313281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D9D2837-9A39-0FB0-19E0-D63F951A4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48" y="5240237"/>
              <a:ext cx="5580636" cy="68027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61315F-3C79-60F4-0469-6BC408770626}"/>
                </a:ext>
              </a:extLst>
            </p:cNvPr>
            <p:cNvSpPr txBox="1"/>
            <p:nvPr/>
          </p:nvSpPr>
          <p:spPr>
            <a:xfrm>
              <a:off x="878368" y="5888679"/>
              <a:ext cx="5799523" cy="254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38" dirty="0">
                  <a:hlinkClick r:id="rId11"/>
                </a:rPr>
                <a:t>https://www.latimes.com/business/story/2019-09-03/tesla-was-on-autopilot-when-it-hit-culver-city-fire-truck-ntsb-finds</a:t>
              </a:r>
              <a:r>
                <a:rPr lang="en-US" sz="638" dirty="0"/>
                <a:t> </a:t>
              </a:r>
            </a:p>
          </p:txBody>
        </p:sp>
      </p:grpSp>
      <p:pic>
        <p:nvPicPr>
          <p:cNvPr id="24" name="DC97FA05-29DC-49AC-9D5D-3613F6848695">
            <a:hlinkClick r:id="" action="ppaction://media"/>
            <a:extLst>
              <a:ext uri="{FF2B5EF4-FFF2-40B4-BE49-F238E27FC236}">
                <a16:creationId xmlns:a16="http://schemas.microsoft.com/office/drawing/2014/main" id="{4EB15CC0-65CF-A9EE-FCED-0B057EE10F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84566" y="663067"/>
            <a:ext cx="2385921" cy="42591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FA3A1F-E590-2C06-BE2C-EBC76DC616CB}"/>
              </a:ext>
            </a:extLst>
          </p:cNvPr>
          <p:cNvSpPr txBox="1"/>
          <p:nvPr/>
        </p:nvSpPr>
        <p:spPr>
          <a:xfrm>
            <a:off x="6910326" y="1282580"/>
            <a:ext cx="748800" cy="246221"/>
          </a:xfrm>
          <a:prstGeom prst="rect">
            <a:avLst/>
          </a:prstGeom>
          <a:solidFill>
            <a:schemeClr val="tx1"/>
          </a:solidFill>
        </p:spPr>
        <p:txBody>
          <a:bodyPr wrap="square" tIns="0" rIns="0" bIns="0" rtlCol="0">
            <a:spAutoFit/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brake</a:t>
            </a:r>
          </a:p>
        </p:txBody>
      </p:sp>
    </p:spTree>
    <p:extLst>
      <p:ext uri="{BB962C8B-B14F-4D97-AF65-F5344CB8AC3E}">
        <p14:creationId xmlns:p14="http://schemas.microsoft.com/office/powerpoint/2010/main" val="102098736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582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17" grpId="0" animBg="1"/>
      <p:bldP spid="1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62D42BC-5109-42F9-966B-EEF76DF34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55" y="-207423"/>
            <a:ext cx="9185755" cy="5156523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030F4AA-0AF1-405E-A8A7-0AB99910600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0000"/>
                </a:solidFill>
              </a:rPr>
              <a:t>Aviation Edition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D66873-6178-427F-A3FB-F6AC06CA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What could possibly go wrong?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2F7CFDE-838E-4B10-B3C3-EF5BF7B6070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57200" y="3945906"/>
            <a:ext cx="8229600" cy="424141"/>
          </a:xfrm>
        </p:spPr>
        <p:txBody>
          <a:bodyPr/>
          <a:lstStyle/>
          <a:p>
            <a:pPr marL="7938" indent="0">
              <a:buNone/>
            </a:pPr>
            <a:r>
              <a:rPr lang="en-US" sz="1500" dirty="0">
                <a:solidFill>
                  <a:schemeClr val="bg1"/>
                </a:solidFill>
              </a:rPr>
              <a:t>ENGINE FAULT AT 110 KTS</a:t>
            </a:r>
          </a:p>
          <a:p>
            <a:pPr marL="7938" indent="0">
              <a:buNone/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E16D3-1231-4F20-BF4E-D1C04EBB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fld id="{3C9B3CCD-D002-49E2-A53E-37F4E4CA9C19}" type="slidenum">
              <a:rPr lang="en-US" kern="1200">
                <a:ea typeface="+mn-ea"/>
              </a:rPr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t>3</a:t>
            </a:fld>
            <a:endParaRPr lang="en-US" kern="1200">
              <a:ea typeface="+mn-e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344996-F845-42DD-9A4B-6CB81634A93F}"/>
              </a:ext>
            </a:extLst>
          </p:cNvPr>
          <p:cNvGrpSpPr/>
          <p:nvPr/>
        </p:nvGrpSpPr>
        <p:grpSpPr>
          <a:xfrm>
            <a:off x="4464669" y="1427222"/>
            <a:ext cx="4595564" cy="2759016"/>
            <a:chOff x="5952892" y="1902963"/>
            <a:chExt cx="6127418" cy="36786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D5E0E0-5141-4B57-B988-15602B5DD9B9}"/>
                </a:ext>
              </a:extLst>
            </p:cNvPr>
            <p:cNvGrpSpPr/>
            <p:nvPr/>
          </p:nvGrpSpPr>
          <p:grpSpPr>
            <a:xfrm>
              <a:off x="5952892" y="1902963"/>
              <a:ext cx="6127418" cy="3678688"/>
              <a:chOff x="5952892" y="1902963"/>
              <a:chExt cx="6127418" cy="367868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F15D72F-5F60-4268-AB2F-FDE5C0A15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alphaModFix amt="9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52892" y="1902963"/>
                <a:ext cx="6127418" cy="3678688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473E1A8-811A-42BA-99B0-DBAFB7231DD7}"/>
                  </a:ext>
                </a:extLst>
              </p:cNvPr>
              <p:cNvCxnSpPr/>
              <p:nvPr/>
            </p:nvCxnSpPr>
            <p:spPr>
              <a:xfrm flipV="1">
                <a:off x="9124745" y="2040555"/>
                <a:ext cx="0" cy="300793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367948-6EAE-4565-B492-3D74C943AD2B}"/>
                  </a:ext>
                </a:extLst>
              </p:cNvPr>
              <p:cNvSpPr txBox="1"/>
              <p:nvPr/>
            </p:nvSpPr>
            <p:spPr>
              <a:xfrm rot="16200000">
                <a:off x="8455117" y="3254172"/>
                <a:ext cx="107764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r>
                  <a:rPr lang="en-US" sz="825" kern="1200" dirty="0"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End of runway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B845829-FCB8-4B56-9BB1-37A5F8058650}"/>
                </a:ext>
              </a:extLst>
            </p:cNvPr>
            <p:cNvCxnSpPr>
              <a:cxnSpLocks/>
            </p:cNvCxnSpPr>
            <p:nvPr/>
          </p:nvCxnSpPr>
          <p:spPr>
            <a:xfrm>
              <a:off x="6535554" y="2596318"/>
              <a:ext cx="4437246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73A3C7-95C5-4FF9-AD50-FCC035394C57}"/>
                </a:ext>
              </a:extLst>
            </p:cNvPr>
            <p:cNvSpPr txBox="1"/>
            <p:nvPr/>
          </p:nvSpPr>
          <p:spPr>
            <a:xfrm>
              <a:off x="10754585" y="2373210"/>
              <a:ext cx="44935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825" kern="12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V</a:t>
              </a:r>
              <a:r>
                <a:rPr lang="en-US" sz="825" kern="1200" baseline="-100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071CF9-5A9D-483A-8FC9-5F7C90F4FD9E}"/>
              </a:ext>
            </a:extLst>
          </p:cNvPr>
          <p:cNvGrpSpPr/>
          <p:nvPr/>
        </p:nvGrpSpPr>
        <p:grpSpPr>
          <a:xfrm>
            <a:off x="5139397" y="2019548"/>
            <a:ext cx="801791" cy="219291"/>
            <a:chOff x="7584057" y="2683404"/>
            <a:chExt cx="1069055" cy="29238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93823D-0A9F-4D5A-894E-2FCA38415182}"/>
                </a:ext>
              </a:extLst>
            </p:cNvPr>
            <p:cNvSpPr txBox="1"/>
            <p:nvPr/>
          </p:nvSpPr>
          <p:spPr>
            <a:xfrm>
              <a:off x="7584057" y="2683404"/>
              <a:ext cx="716008" cy="2923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825" kern="1200" dirty="0"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Engine fault 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11BFBA-1CEF-4F9E-AAF2-30060E84C8F5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8300065" y="2829599"/>
              <a:ext cx="353047" cy="11573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5B3EDC-0DEB-4377-8B6D-8C098C96455C}"/>
              </a:ext>
            </a:extLst>
          </p:cNvPr>
          <p:cNvGrpSpPr/>
          <p:nvPr/>
        </p:nvGrpSpPr>
        <p:grpSpPr>
          <a:xfrm>
            <a:off x="7071234" y="1647749"/>
            <a:ext cx="587048" cy="237406"/>
            <a:chOff x="7908932" y="2683404"/>
            <a:chExt cx="782731" cy="3165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E0B694-BC89-4114-B073-A10DB9D0AEA5}"/>
                </a:ext>
              </a:extLst>
            </p:cNvPr>
            <p:cNvSpPr txBox="1"/>
            <p:nvPr/>
          </p:nvSpPr>
          <p:spPr>
            <a:xfrm>
              <a:off x="7908932" y="2683404"/>
              <a:ext cx="391133" cy="29238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825" kern="1200" dirty="0"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Reject 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2D0496B-C707-4F46-B958-B308BE488245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8300065" y="2829599"/>
              <a:ext cx="391598" cy="17034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FC31F8-9ECD-42BD-88AD-380CC9003B54}"/>
              </a:ext>
            </a:extLst>
          </p:cNvPr>
          <p:cNvSpPr/>
          <p:nvPr/>
        </p:nvSpPr>
        <p:spPr>
          <a:xfrm>
            <a:off x="457200" y="4304869"/>
            <a:ext cx="53149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200" kern="1200" dirty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NN trained using reinforcement learning to make reject takeoff (RTO) decision for 737 aircraft (DARPA Assured Autonomy project)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DAB77D-457A-B03F-BD57-88F2F7E239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31" y="918995"/>
            <a:ext cx="3486902" cy="261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4078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D4EA5-AFA9-5FD3-E79A-0AA943D772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B2C83-FC9C-E84D-88BD-B7271AE91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800" y="1188000"/>
            <a:ext cx="7358400" cy="2767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83250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8D51FF-BF4B-C414-D328-AABA6D519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350" y="1099575"/>
            <a:ext cx="8122157" cy="2939625"/>
          </a:xfrm>
        </p:spPr>
        <p:txBody>
          <a:bodyPr/>
          <a:lstStyle/>
          <a:p>
            <a:r>
              <a:rPr lang="en-US" dirty="0"/>
              <a:t>Increasing automation of pilot tasks</a:t>
            </a:r>
          </a:p>
          <a:p>
            <a:pPr lvl="1"/>
            <a:r>
              <a:rPr lang="en-US" dirty="0"/>
              <a:t>Recovery and continued increase of demand for commercial air travel</a:t>
            </a:r>
          </a:p>
          <a:p>
            <a:pPr lvl="1"/>
            <a:r>
              <a:rPr lang="en-US" dirty="0"/>
              <a:t>Supply chain demands for shipping goods and materials by cargo carriers</a:t>
            </a:r>
          </a:p>
          <a:p>
            <a:pPr lvl="1"/>
            <a:r>
              <a:rPr lang="en-US" dirty="0"/>
              <a:t>New demands for transportation (both speed and capacity) in high-density urban areas</a:t>
            </a:r>
          </a:p>
          <a:p>
            <a:pPr lvl="1"/>
            <a:r>
              <a:rPr lang="en-US" dirty="0"/>
              <a:t>Shortage of trained pilots for the foreseeable future</a:t>
            </a:r>
          </a:p>
          <a:p>
            <a:pPr lvl="1"/>
            <a:r>
              <a:rPr lang="en-US" dirty="0" err="1"/>
              <a:t>eMCO</a:t>
            </a:r>
            <a:r>
              <a:rPr lang="en-US" dirty="0"/>
              <a:t>, RCO, SPO… full autonomy?</a:t>
            </a:r>
          </a:p>
          <a:p>
            <a:endParaRPr lang="en-US" dirty="0"/>
          </a:p>
          <a:p>
            <a:r>
              <a:rPr lang="en-US" dirty="0"/>
              <a:t>Save computational resources in onboard embedded systems</a:t>
            </a:r>
          </a:p>
          <a:p>
            <a:pPr lvl="1"/>
            <a:r>
              <a:rPr lang="en-US" dirty="0"/>
              <a:t> Gigantic look-up tables (memory)</a:t>
            </a:r>
          </a:p>
          <a:p>
            <a:pPr lvl="1"/>
            <a:r>
              <a:rPr lang="en-US" dirty="0"/>
              <a:t> Complex optimization functions (CPU time)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C814-CB77-6B26-8279-90DC250FC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165E6F-54ED-4977-A15E-D44BE7238A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FFFB490-2ABE-C6FF-AF0A-5421CAF9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53AEA-EBC6-AEE7-608A-44BD339059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cs typeface="DIN-Light"/>
              </a:rPr>
              <a:t>© 2023 Collins Aerospace.  |   This document does not include any export controlled technical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203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7A6C1A-1D0B-847E-9DC5-5E98AA7A6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351" y="1506301"/>
            <a:ext cx="4900050" cy="2837099"/>
          </a:xfrm>
        </p:spPr>
        <p:txBody>
          <a:bodyPr/>
          <a:lstStyle/>
          <a:p>
            <a:r>
              <a:rPr lang="en-US" dirty="0"/>
              <a:t>FAA has determined that AI/ML technologies are </a:t>
            </a:r>
            <a:r>
              <a:rPr lang="en-US" b="1" dirty="0"/>
              <a:t>“new and novel”</a:t>
            </a:r>
          </a:p>
          <a:p>
            <a:r>
              <a:rPr lang="en-US" dirty="0"/>
              <a:t>This means that they cannot be approved based on existing standards and means of compliance</a:t>
            </a:r>
          </a:p>
          <a:p>
            <a:r>
              <a:rPr lang="en-US" dirty="0"/>
              <a:t>Approval can be obtained using the Issue Paper process in accordance with AC 20-166A to determine acceptable Method of Compliance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498F3A-D6E7-5C85-D58B-2BC325C55B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4350" y="833950"/>
            <a:ext cx="8115300" cy="279307"/>
          </a:xfrm>
        </p:spPr>
        <p:txBody>
          <a:bodyPr/>
          <a:lstStyle/>
          <a:p>
            <a:r>
              <a:rPr lang="en-US" dirty="0"/>
              <a:t>Why can’t we just do what we’ve always done for certification?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C1328-5A37-BB9A-5BE2-F824F136B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9E1037-A1D2-2238-54AC-66321ADC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different with ML?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54A05-3925-6798-955C-34CF31C5FB1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© 2023 Collins Aerospace.  |   This document does not include any export controlled technical data.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66C32E-A72B-E998-E9A2-3D94D3D3B6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263" y="489600"/>
            <a:ext cx="1612337" cy="4200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FE6C6D-D702-EFFE-780F-0D51CB6B64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60" y="1174950"/>
            <a:ext cx="958950" cy="9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15363"/>
      </p:ext>
    </p:extLst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5985007" y="1006785"/>
            <a:ext cx="3038207" cy="3231149"/>
            <a:chOff x="4221453" y="457608"/>
            <a:chExt cx="4330304" cy="4605300"/>
          </a:xfrm>
        </p:grpSpPr>
        <p:pic>
          <p:nvPicPr>
            <p:cNvPr id="4" name="Picture 2" descr="Image result for xkcd machine learnin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3" t="3153" r="3173" b="2421"/>
            <a:stretch/>
          </p:blipFill>
          <p:spPr bwMode="auto">
            <a:xfrm>
              <a:off x="4221453" y="457608"/>
              <a:ext cx="3748081" cy="4413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6328256" y="4755839"/>
              <a:ext cx="2223501" cy="307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Lucida Console" panose="020B0609040504020204" pitchFamily="49" charset="0"/>
                </a:rPr>
                <a:t>https://xkcd.com/1838/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20"/>
            <a:ext cx="8456400" cy="568875"/>
          </a:xfrm>
        </p:spPr>
        <p:txBody>
          <a:bodyPr/>
          <a:lstStyle/>
          <a:p>
            <a:r>
              <a:rPr lang="en-US" sz="2000" dirty="0"/>
              <a:t>Assurance Challenges for Machine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FFF15EA-720E-4D9B-AEFF-5AEB5EBC635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57200" y="1006785"/>
            <a:ext cx="4215600" cy="3556407"/>
          </a:xfrm>
        </p:spPr>
        <p:txBody>
          <a:bodyPr/>
          <a:lstStyle/>
          <a:p>
            <a:r>
              <a:rPr lang="en-US" sz="1400" dirty="0"/>
              <a:t>Requirements</a:t>
            </a:r>
          </a:p>
          <a:p>
            <a:pPr lvl="1"/>
            <a:r>
              <a:rPr lang="en-US" sz="1200" dirty="0"/>
              <a:t>ML functional requirements are often imprecise (image classification)</a:t>
            </a:r>
          </a:p>
          <a:p>
            <a:pPr lvl="1"/>
            <a:r>
              <a:rPr lang="en-US" sz="1200" dirty="0"/>
              <a:t>Large labeled training/test datasets are more important</a:t>
            </a:r>
          </a:p>
          <a:p>
            <a:r>
              <a:rPr lang="en-US" sz="1400" dirty="0"/>
              <a:t>Verification</a:t>
            </a:r>
          </a:p>
          <a:p>
            <a:pPr lvl="1"/>
            <a:r>
              <a:rPr lang="en-US" sz="1200" dirty="0"/>
              <a:t>Traditional assurance (DO-178C) relies on requirements-based test cases with structural coverage metrics to assess completeness</a:t>
            </a:r>
          </a:p>
          <a:p>
            <a:r>
              <a:rPr lang="en-US" sz="1400" dirty="0"/>
              <a:t>Implementation</a:t>
            </a:r>
          </a:p>
          <a:p>
            <a:pPr lvl="1"/>
            <a:r>
              <a:rPr lang="en-US" sz="1200" dirty="0"/>
              <a:t>Design intent usually cannot be inferred from examination of design artifacts</a:t>
            </a:r>
          </a:p>
          <a:p>
            <a:pPr lvl="1"/>
            <a:r>
              <a:rPr lang="en-US" sz="1200" dirty="0"/>
              <a:t>Neither design elements nor implementation code are traceable to requirements</a:t>
            </a:r>
          </a:p>
          <a:p>
            <a:pPr lvl="1"/>
            <a:r>
              <a:rPr lang="en-US" sz="1200" dirty="0"/>
              <a:t>Structural coverage metrics are unable to detect </a:t>
            </a:r>
            <a:r>
              <a:rPr lang="en-US" sz="1200" b="1" dirty="0"/>
              <a:t>unintended behavior</a:t>
            </a:r>
            <a:r>
              <a:rPr lang="en-US" sz="1200" dirty="0"/>
              <a:t> in response to novel inputs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17C5A-21C8-4A78-AA4B-D0D5DD5ADE5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454125" y="2156576"/>
            <a:ext cx="4005666" cy="444916"/>
            <a:chOff x="1477120" y="2432510"/>
            <a:chExt cx="4572590" cy="507885"/>
          </a:xfrm>
        </p:grpSpPr>
        <p:sp>
          <p:nvSpPr>
            <p:cNvPr id="6" name="Oval 5"/>
            <p:cNvSpPr/>
            <p:nvPr/>
          </p:nvSpPr>
          <p:spPr>
            <a:xfrm>
              <a:off x="4265415" y="2432510"/>
              <a:ext cx="1784295" cy="32627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" name="Straight Connector 8"/>
            <p:cNvCxnSpPr>
              <a:stCxn id="12" idx="3"/>
              <a:endCxn id="6" idx="2"/>
            </p:cNvCxnSpPr>
            <p:nvPr/>
          </p:nvCxnSpPr>
          <p:spPr>
            <a:xfrm flipV="1">
              <a:off x="2916156" y="2595648"/>
              <a:ext cx="1349258" cy="17346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77120" y="2597831"/>
              <a:ext cx="1439036" cy="342564"/>
            </a:xfrm>
            <a:prstGeom prst="rect">
              <a:avLst/>
            </a:prstGeom>
            <a:noFill/>
          </p:spPr>
          <p:txBody>
            <a:bodyPr wrap="none" lIns="68589" tIns="34295" rIns="68589" bIns="34295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accent1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Requirements</a:t>
              </a:r>
              <a:endParaRPr lang="en-US" sz="1050" b="1" dirty="0">
                <a:solidFill>
                  <a:schemeClr val="accent1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63383" y="1333344"/>
            <a:ext cx="3445095" cy="300092"/>
            <a:chOff x="1760626" y="1584776"/>
            <a:chExt cx="3932680" cy="342564"/>
          </a:xfrm>
        </p:grpSpPr>
        <p:sp>
          <p:nvSpPr>
            <p:cNvPr id="5" name="Oval 4"/>
            <p:cNvSpPr/>
            <p:nvPr/>
          </p:nvSpPr>
          <p:spPr>
            <a:xfrm>
              <a:off x="3987848" y="1592922"/>
              <a:ext cx="1705458" cy="326274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" name="Straight Connector 7"/>
            <p:cNvCxnSpPr>
              <a:cxnSpLocks/>
              <a:stCxn id="5" idx="2"/>
              <a:endCxn id="13" idx="3"/>
            </p:cNvCxnSpPr>
            <p:nvPr/>
          </p:nvCxnSpPr>
          <p:spPr>
            <a:xfrm flipH="1" flipV="1">
              <a:off x="3393629" y="1756058"/>
              <a:ext cx="594219" cy="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760626" y="1584776"/>
              <a:ext cx="1633003" cy="342564"/>
            </a:xfrm>
            <a:prstGeom prst="rect">
              <a:avLst/>
            </a:prstGeom>
            <a:noFill/>
          </p:spPr>
          <p:txBody>
            <a:bodyPr wrap="none" lIns="68589" tIns="34295" rIns="68589" bIns="34295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Calibri" panose="020F050202020403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pPr algn="r"/>
              <a:r>
                <a:rPr lang="en-US" sz="1500" b="1" dirty="0">
                  <a:solidFill>
                    <a:schemeClr val="accent1"/>
                  </a:solidFill>
                </a:rPr>
                <a:t>Implementation</a:t>
              </a:r>
              <a:endParaRPr lang="en-US" sz="18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456092" y="1713029"/>
            <a:ext cx="3615725" cy="401521"/>
            <a:chOff x="842621" y="1937488"/>
            <a:chExt cx="4127461" cy="458348"/>
          </a:xfrm>
        </p:grpSpPr>
        <p:sp>
          <p:nvSpPr>
            <p:cNvPr id="11" name="Oval 10"/>
            <p:cNvSpPr/>
            <p:nvPr/>
          </p:nvSpPr>
          <p:spPr>
            <a:xfrm>
              <a:off x="2536241" y="1937488"/>
              <a:ext cx="2433841" cy="407324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9" tIns="34295" rIns="68589" bIns="34295"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4" name="Straight Connector 13"/>
            <p:cNvCxnSpPr>
              <a:cxnSpLocks/>
              <a:stCxn id="15" idx="3"/>
              <a:endCxn id="11" idx="2"/>
            </p:cNvCxnSpPr>
            <p:nvPr/>
          </p:nvCxnSpPr>
          <p:spPr>
            <a:xfrm flipV="1">
              <a:off x="2060243" y="2141151"/>
              <a:ext cx="475999" cy="8340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42621" y="2053272"/>
              <a:ext cx="1217622" cy="342564"/>
            </a:xfrm>
            <a:prstGeom prst="rect">
              <a:avLst/>
            </a:prstGeom>
            <a:noFill/>
          </p:spPr>
          <p:txBody>
            <a:bodyPr wrap="none" lIns="68589" tIns="34295" rIns="68589" bIns="34295" rtlCol="0">
              <a:spAutoFit/>
            </a:bodyPr>
            <a:lstStyle/>
            <a:p>
              <a:pPr algn="r"/>
              <a:r>
                <a:rPr lang="en-US" sz="1500" b="1" dirty="0">
                  <a:solidFill>
                    <a:schemeClr val="accent1"/>
                  </a:solidFill>
                  <a:latin typeface="Calibri" panose="020F050202020403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Verification</a:t>
              </a:r>
              <a:endParaRPr lang="en-US" sz="1050" b="1" dirty="0">
                <a:solidFill>
                  <a:schemeClr val="accent1"/>
                </a:solidFill>
                <a:latin typeface="Calibri" panose="020F050202020403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37449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DB5959-F9D5-33E3-45D0-895DB9E9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0" y="889110"/>
            <a:ext cx="2731908" cy="313519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78C945F-654D-D836-859D-A09F26AA523D}"/>
              </a:ext>
            </a:extLst>
          </p:cNvPr>
          <p:cNvGrpSpPr/>
          <p:nvPr/>
        </p:nvGrpSpPr>
        <p:grpSpPr>
          <a:xfrm>
            <a:off x="2933323" y="133357"/>
            <a:ext cx="4328029" cy="2229597"/>
            <a:chOff x="2933323" y="133357"/>
            <a:chExt cx="4328029" cy="22295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C86295-CB42-6EDF-A11C-F8F595A3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12753" y="-1043967"/>
              <a:ext cx="1571275" cy="3925923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EA8DA3-92C0-5216-07A3-432C46CA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3323" y="529441"/>
              <a:ext cx="787662" cy="1276136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6FB9B6-D33F-9F25-F248-64AB5A5A8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3323" y="1704632"/>
              <a:ext cx="2163778" cy="658322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0ED120-89EF-1BE3-AE07-920649747498}"/>
              </a:ext>
            </a:extLst>
          </p:cNvPr>
          <p:cNvGrpSpPr/>
          <p:nvPr/>
        </p:nvGrpSpPr>
        <p:grpSpPr>
          <a:xfrm>
            <a:off x="3085723" y="1704632"/>
            <a:ext cx="4397414" cy="3213838"/>
            <a:chOff x="3085723" y="1704632"/>
            <a:chExt cx="4397414" cy="32138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0BB7CF1-C18E-19B8-681C-EB9519B4C2C8}"/>
                </a:ext>
              </a:extLst>
            </p:cNvPr>
            <p:cNvGrpSpPr/>
            <p:nvPr/>
          </p:nvGrpSpPr>
          <p:grpSpPr>
            <a:xfrm>
              <a:off x="4368903" y="1704632"/>
              <a:ext cx="3114234" cy="3213838"/>
              <a:chOff x="1928553" y="299257"/>
              <a:chExt cx="4620297" cy="476807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CA77CE-BB75-D831-2A65-3940BA203F4F}"/>
                  </a:ext>
                </a:extLst>
              </p:cNvPr>
              <p:cNvSpPr/>
              <p:nvPr/>
            </p:nvSpPr>
            <p:spPr>
              <a:xfrm>
                <a:off x="1928553" y="4804756"/>
                <a:ext cx="1047403" cy="2625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4">
                <a:extLst>
                  <a:ext uri="{FF2B5EF4-FFF2-40B4-BE49-F238E27FC236}">
                    <a16:creationId xmlns:a16="http://schemas.microsoft.com/office/drawing/2014/main" id="{DEEE724B-B3A9-7C32-4755-8E2F737B75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2234" y="299257"/>
                <a:ext cx="4096616" cy="47680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4985DFF-61D7-D85F-25A8-97AB547F5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5723" y="1887054"/>
              <a:ext cx="2271189" cy="1651091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638C94-BB9C-D0EE-289D-6531E4B9C3BB}"/>
                </a:ext>
              </a:extLst>
            </p:cNvPr>
            <p:cNvCxnSpPr>
              <a:cxnSpLocks/>
            </p:cNvCxnSpPr>
            <p:nvPr/>
          </p:nvCxnSpPr>
          <p:spPr>
            <a:xfrm>
              <a:off x="3085723" y="3947311"/>
              <a:ext cx="2116254" cy="664089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FC2FCB5-37B6-4C24-E21D-0146AA60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22371"/>
            <a:ext cx="3013200" cy="505785"/>
          </a:xfrm>
        </p:spPr>
        <p:txBody>
          <a:bodyPr/>
          <a:lstStyle/>
          <a:p>
            <a:r>
              <a:rPr lang="en-US" sz="2000" dirty="0"/>
              <a:t>Certification</a:t>
            </a:r>
            <a:br>
              <a:rPr lang="en-US" sz="2000" dirty="0"/>
            </a:br>
            <a:r>
              <a:rPr lang="en-US" sz="2000" dirty="0"/>
              <a:t>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4FF37-C919-A0C4-7C2D-037BD4C074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8C9A93-2FED-7DC4-0773-AE821D20D946}"/>
              </a:ext>
            </a:extLst>
          </p:cNvPr>
          <p:cNvGrpSpPr/>
          <p:nvPr/>
        </p:nvGrpSpPr>
        <p:grpSpPr>
          <a:xfrm>
            <a:off x="5423016" y="1032098"/>
            <a:ext cx="679010" cy="807820"/>
            <a:chOff x="5232903" y="1032098"/>
            <a:chExt cx="679010" cy="80782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F4E3F7-FF33-8B06-9321-CF4BD7874AD2}"/>
                </a:ext>
              </a:extLst>
            </p:cNvPr>
            <p:cNvSpPr/>
            <p:nvPr/>
          </p:nvSpPr>
          <p:spPr>
            <a:xfrm>
              <a:off x="5232903" y="1032098"/>
              <a:ext cx="576978" cy="576978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9578B8-9009-284C-BEB0-D044B8CB66FB}"/>
                </a:ext>
              </a:extLst>
            </p:cNvPr>
            <p:cNvCxnSpPr>
              <a:cxnSpLocks/>
              <a:stCxn id="17" idx="5"/>
            </p:cNvCxnSpPr>
            <p:nvPr/>
          </p:nvCxnSpPr>
          <p:spPr>
            <a:xfrm>
              <a:off x="5725385" y="1524580"/>
              <a:ext cx="186528" cy="315338"/>
            </a:xfrm>
            <a:prstGeom prst="straightConnector1">
              <a:avLst/>
            </a:prstGeom>
            <a:noFill/>
            <a:ln w="38100">
              <a:solidFill>
                <a:srgbClr val="0070C0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DFB132-3A41-7A7F-94E0-224A888080C2}"/>
              </a:ext>
            </a:extLst>
          </p:cNvPr>
          <p:cNvGrpSpPr/>
          <p:nvPr/>
        </p:nvGrpSpPr>
        <p:grpSpPr>
          <a:xfrm>
            <a:off x="6550529" y="1664573"/>
            <a:ext cx="1923138" cy="1702279"/>
            <a:chOff x="6550529" y="1664573"/>
            <a:chExt cx="1923138" cy="170227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85038A5-D0DE-474B-FE6F-2BBB93BA877C}"/>
                </a:ext>
              </a:extLst>
            </p:cNvPr>
            <p:cNvSpPr/>
            <p:nvPr/>
          </p:nvSpPr>
          <p:spPr>
            <a:xfrm>
              <a:off x="7580202" y="2238941"/>
              <a:ext cx="790368" cy="46172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>
                  <a:solidFill>
                    <a:schemeClr val="accent1"/>
                  </a:solidFill>
                </a:rPr>
                <a:t>Training and Test Data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23A1F44-8CF4-E98E-67FF-AAAF080C7227}"/>
                </a:ext>
              </a:extLst>
            </p:cNvPr>
            <p:cNvSpPr/>
            <p:nvPr/>
          </p:nvSpPr>
          <p:spPr>
            <a:xfrm>
              <a:off x="7580202" y="2741409"/>
              <a:ext cx="790368" cy="46172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>
                  <a:solidFill>
                    <a:schemeClr val="accent1"/>
                  </a:solidFill>
                </a:rPr>
                <a:t>Model Design and Training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122D94-F06F-5DEF-B18A-7C258C8775FF}"/>
                </a:ext>
              </a:extLst>
            </p:cNvPr>
            <p:cNvSpPr txBox="1"/>
            <p:nvPr/>
          </p:nvSpPr>
          <p:spPr>
            <a:xfrm>
              <a:off x="7459206" y="1664573"/>
              <a:ext cx="101446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</a:t>
              </a:r>
            </a:p>
            <a:p>
              <a:pPr algn="ctr"/>
              <a:r>
                <a:rPr lang="en-US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Learning Magic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343230F-50B4-CB64-FE0C-93E8BD527623}"/>
                </a:ext>
              </a:extLst>
            </p:cNvPr>
            <p:cNvGrpSpPr/>
            <p:nvPr/>
          </p:nvGrpSpPr>
          <p:grpSpPr>
            <a:xfrm>
              <a:off x="6550529" y="1704632"/>
              <a:ext cx="948083" cy="1662220"/>
              <a:chOff x="6550529" y="1704632"/>
              <a:chExt cx="948083" cy="1662220"/>
            </a:xfrm>
          </p:grpSpPr>
          <p:sp>
            <p:nvSpPr>
              <p:cNvPr id="42" name="Arrow: Bent 41">
                <a:extLst>
                  <a:ext uri="{FF2B5EF4-FFF2-40B4-BE49-F238E27FC236}">
                    <a16:creationId xmlns:a16="http://schemas.microsoft.com/office/drawing/2014/main" id="{FF68A431-988A-CA5D-DD0B-717FC7F58F3F}"/>
                  </a:ext>
                </a:extLst>
              </p:cNvPr>
              <p:cNvSpPr/>
              <p:nvPr/>
            </p:nvSpPr>
            <p:spPr>
              <a:xfrm rot="10800000">
                <a:off x="6861470" y="2730325"/>
                <a:ext cx="635032" cy="636527"/>
              </a:xfrm>
              <a:prstGeom prst="bentArrow">
                <a:avLst>
                  <a:gd name="adj1" fmla="val 20856"/>
                  <a:gd name="adj2" fmla="val 22916"/>
                  <a:gd name="adj3" fmla="val 28646"/>
                  <a:gd name="adj4" fmla="val 4375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Arrow: Bent 42">
                <a:extLst>
                  <a:ext uri="{FF2B5EF4-FFF2-40B4-BE49-F238E27FC236}">
                    <a16:creationId xmlns:a16="http://schemas.microsoft.com/office/drawing/2014/main" id="{DD9F7040-393E-6CD2-E814-F52B8A799D8E}"/>
                  </a:ext>
                </a:extLst>
              </p:cNvPr>
              <p:cNvSpPr/>
              <p:nvPr/>
            </p:nvSpPr>
            <p:spPr>
              <a:xfrm rot="10800000" flipV="1">
                <a:off x="6550529" y="1704632"/>
                <a:ext cx="948083" cy="1025693"/>
              </a:xfrm>
              <a:prstGeom prst="bentArrow">
                <a:avLst>
                  <a:gd name="adj1" fmla="val 13884"/>
                  <a:gd name="adj2" fmla="val 22916"/>
                  <a:gd name="adj3" fmla="val 0"/>
                  <a:gd name="adj4" fmla="val 4375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6CC49E-E93B-40DC-48AF-9E8F618B5895}"/>
              </a:ext>
            </a:extLst>
          </p:cNvPr>
          <p:cNvGrpSpPr/>
          <p:nvPr/>
        </p:nvGrpSpPr>
        <p:grpSpPr>
          <a:xfrm>
            <a:off x="4448340" y="2921095"/>
            <a:ext cx="2377963" cy="588475"/>
            <a:chOff x="4448340" y="2921095"/>
            <a:chExt cx="2377963" cy="58847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E4C4D0E-086B-BB6B-FAD2-6F95A003DBAD}"/>
                </a:ext>
              </a:extLst>
            </p:cNvPr>
            <p:cNvSpPr/>
            <p:nvPr/>
          </p:nvSpPr>
          <p:spPr>
            <a:xfrm>
              <a:off x="5356912" y="2921095"/>
              <a:ext cx="1469391" cy="588475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ML Model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842DF0-E8B4-880B-5A91-A10C9C09B02A}"/>
                </a:ext>
              </a:extLst>
            </p:cNvPr>
            <p:cNvSpPr txBox="1"/>
            <p:nvPr/>
          </p:nvSpPr>
          <p:spPr>
            <a:xfrm>
              <a:off x="4448340" y="3089853"/>
              <a:ext cx="8162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DO-331?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A318E5A-6756-F084-DCCA-A06CC1753E03}"/>
              </a:ext>
            </a:extLst>
          </p:cNvPr>
          <p:cNvGrpSpPr/>
          <p:nvPr/>
        </p:nvGrpSpPr>
        <p:grpSpPr>
          <a:xfrm>
            <a:off x="8457538" y="529441"/>
            <a:ext cx="400110" cy="3957411"/>
            <a:chOff x="8457538" y="529441"/>
            <a:chExt cx="400110" cy="3957411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E6BDC74-1FE0-B14E-E611-30123C1F3C5C}"/>
                </a:ext>
              </a:extLst>
            </p:cNvPr>
            <p:cNvCxnSpPr>
              <a:cxnSpLocks/>
            </p:cNvCxnSpPr>
            <p:nvPr/>
          </p:nvCxnSpPr>
          <p:spPr>
            <a:xfrm>
              <a:off x="8671521" y="529441"/>
              <a:ext cx="15279" cy="12761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232F136-A398-7F12-0294-3A753B9B5251}"/>
                </a:ext>
              </a:extLst>
            </p:cNvPr>
            <p:cNvCxnSpPr>
              <a:cxnSpLocks/>
            </p:cNvCxnSpPr>
            <p:nvPr/>
          </p:nvCxnSpPr>
          <p:spPr>
            <a:xfrm>
              <a:off x="8686800" y="1839918"/>
              <a:ext cx="0" cy="1363218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31F5B58-1D94-93B7-7C63-4127FA88FFD0}"/>
                </a:ext>
              </a:extLst>
            </p:cNvPr>
            <p:cNvCxnSpPr>
              <a:cxnSpLocks/>
            </p:cNvCxnSpPr>
            <p:nvPr/>
          </p:nvCxnSpPr>
          <p:spPr>
            <a:xfrm>
              <a:off x="8686800" y="3234356"/>
              <a:ext cx="0" cy="12524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EBBE217-A418-C701-BC2E-E380514611C9}"/>
                </a:ext>
              </a:extLst>
            </p:cNvPr>
            <p:cNvSpPr txBox="1"/>
            <p:nvPr/>
          </p:nvSpPr>
          <p:spPr>
            <a:xfrm rot="16200000">
              <a:off x="8487121" y="2423528"/>
              <a:ext cx="3673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Gap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155818-985A-F632-2414-CD5C4111F223}"/>
                </a:ext>
              </a:extLst>
            </p:cNvPr>
            <p:cNvSpPr txBox="1"/>
            <p:nvPr/>
          </p:nvSpPr>
          <p:spPr>
            <a:xfrm rot="16200000">
              <a:off x="8265741" y="980298"/>
              <a:ext cx="78370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Mostly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Unchanged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584A93-17CD-FA83-3435-4B40F6CD90EC}"/>
                </a:ext>
              </a:extLst>
            </p:cNvPr>
            <p:cNvSpPr txBox="1"/>
            <p:nvPr/>
          </p:nvSpPr>
          <p:spPr>
            <a:xfrm rot="16200000">
              <a:off x="8265741" y="3661661"/>
              <a:ext cx="78370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Mostly</a:t>
              </a:r>
            </a:p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Unchanged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99D4B96-CEEE-1D4D-15F0-993518D6E624}"/>
              </a:ext>
            </a:extLst>
          </p:cNvPr>
          <p:cNvSpPr/>
          <p:nvPr/>
        </p:nvSpPr>
        <p:spPr>
          <a:xfrm flipH="1">
            <a:off x="548165" y="4143789"/>
            <a:ext cx="2457677" cy="48792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Means of compliance with airworthiness regulations</a:t>
            </a:r>
          </a:p>
        </p:txBody>
      </p:sp>
    </p:spTree>
    <p:extLst>
      <p:ext uri="{BB962C8B-B14F-4D97-AF65-F5344CB8AC3E}">
        <p14:creationId xmlns:p14="http://schemas.microsoft.com/office/powerpoint/2010/main" val="480822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85DAD-0FEE-A55F-7F42-82FC5026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EASA Approach to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5EFB2-3563-B780-272C-3C20DA0615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15C076-9075-4B49-A4B0-DACF630C782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029A0-74EB-29C0-7041-395612540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25" y="879440"/>
            <a:ext cx="6526575" cy="3894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2C2B3-B465-2F89-41AB-5BFA2A5AFE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78" y="369631"/>
            <a:ext cx="1168722" cy="16751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0AC155-FB88-EF4F-A8C1-F5415C1DCB5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99" y="369631"/>
            <a:ext cx="1182470" cy="1672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4386B6-387E-8999-22A7-8F590AC000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5289" y="366365"/>
            <a:ext cx="1239511" cy="1675169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326550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llins Aerospace 16x9">
  <a:themeElements>
    <a:clrScheme name="Collins">
      <a:dk1>
        <a:srgbClr val="000000"/>
      </a:dk1>
      <a:lt1>
        <a:srgbClr val="FFFFFF"/>
      </a:lt1>
      <a:dk2>
        <a:srgbClr val="333333"/>
      </a:dk2>
      <a:lt2>
        <a:srgbClr val="DCDCDC"/>
      </a:lt2>
      <a:accent1>
        <a:srgbClr val="E4551F"/>
      </a:accent1>
      <a:accent2>
        <a:srgbClr val="00AB8E"/>
      </a:accent2>
      <a:accent3>
        <a:srgbClr val="F2A900"/>
      </a:accent3>
      <a:accent4>
        <a:srgbClr val="555555"/>
      </a:accent4>
      <a:accent5>
        <a:srgbClr val="898989"/>
      </a:accent5>
      <a:accent6>
        <a:srgbClr val="BBBBBB"/>
      </a:accent6>
      <a:hlink>
        <a:srgbClr val="CF4520"/>
      </a:hlink>
      <a:folHlink>
        <a:srgbClr val="F2A9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llins_PPT_Template_ITC_UTAS_2018_16x9_bam.potx" id="{CABE2381-47F5-4C44-A521-07CCECE79B99}" vid="{C6ADA71E-084B-4DBB-BAA5-4A2080023A84}"/>
    </a:ext>
  </a:extLst>
</a:theme>
</file>

<file path=ppt/theme/theme2.xml><?xml version="1.0" encoding="utf-8"?>
<a:theme xmlns:a="http://schemas.openxmlformats.org/drawingml/2006/main" name="3_Collins Aerospace 16x9">
  <a:themeElements>
    <a:clrScheme name="Collins">
      <a:dk1>
        <a:srgbClr val="000000"/>
      </a:dk1>
      <a:lt1>
        <a:srgbClr val="FFFFFF"/>
      </a:lt1>
      <a:dk2>
        <a:srgbClr val="333333"/>
      </a:dk2>
      <a:lt2>
        <a:srgbClr val="DCDCDC"/>
      </a:lt2>
      <a:accent1>
        <a:srgbClr val="E4551F"/>
      </a:accent1>
      <a:accent2>
        <a:srgbClr val="00AB8E"/>
      </a:accent2>
      <a:accent3>
        <a:srgbClr val="F2A900"/>
      </a:accent3>
      <a:accent4>
        <a:srgbClr val="555555"/>
      </a:accent4>
      <a:accent5>
        <a:srgbClr val="898989"/>
      </a:accent5>
      <a:accent6>
        <a:srgbClr val="BBBBBB"/>
      </a:accent6>
      <a:hlink>
        <a:srgbClr val="CF4520"/>
      </a:hlink>
      <a:folHlink>
        <a:srgbClr val="F2A9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_Collins_No_Tech_Data_16x9_optimized.potx" id="{C4DE086A-5793-4AD5-8BC8-CB0FDF0381BD}" vid="{8F2E3E36-8C40-4A9B-97D0-E9E59C039DB6}"/>
    </a:ext>
  </a:extLst>
</a:theme>
</file>

<file path=ppt/theme/theme3.xml><?xml version="1.0" encoding="utf-8"?>
<a:theme xmlns:a="http://schemas.openxmlformats.org/drawingml/2006/main" name="1_Collins Masters: Content">
  <a:themeElements>
    <a:clrScheme name="Collins Color Pallet">
      <a:dk1>
        <a:srgbClr val="000000"/>
      </a:dk1>
      <a:lt1>
        <a:srgbClr val="FFFFFF"/>
      </a:lt1>
      <a:dk2>
        <a:srgbClr val="CE1126"/>
      </a:dk2>
      <a:lt2>
        <a:srgbClr val="D9D9D6"/>
      </a:lt2>
      <a:accent1>
        <a:srgbClr val="63666A"/>
      </a:accent1>
      <a:accent2>
        <a:srgbClr val="B7A99A"/>
      </a:accent2>
      <a:accent3>
        <a:srgbClr val="7BA7BC"/>
      </a:accent3>
      <a:accent4>
        <a:srgbClr val="EFB661"/>
      </a:accent4>
      <a:accent5>
        <a:srgbClr val="908CC2"/>
      </a:accent5>
      <a:accent6>
        <a:srgbClr val="9ABEC0"/>
      </a:accent6>
      <a:hlink>
        <a:srgbClr val="CE1126"/>
      </a:hlink>
      <a:folHlink>
        <a:srgbClr val="000000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Collins_PPT_Non_tech_data_16x9_internal" id="{CEE6B5AF-07FB-0748-98AF-63CE769F1DB9}" vid="{DD21F810-6529-134C-A0E9-6172EE3E76A7}"/>
    </a:ext>
  </a:extLst>
</a:theme>
</file>

<file path=ppt/theme/theme4.xml><?xml version="1.0" encoding="utf-8"?>
<a:theme xmlns:a="http://schemas.openxmlformats.org/drawingml/2006/main" name="2_Collins Masters: Content">
  <a:themeElements>
    <a:clrScheme name="Collins Color Pallet">
      <a:dk1>
        <a:srgbClr val="000000"/>
      </a:dk1>
      <a:lt1>
        <a:srgbClr val="FFFFFF"/>
      </a:lt1>
      <a:dk2>
        <a:srgbClr val="CE1126"/>
      </a:dk2>
      <a:lt2>
        <a:srgbClr val="D9D9D6"/>
      </a:lt2>
      <a:accent1>
        <a:srgbClr val="63666A"/>
      </a:accent1>
      <a:accent2>
        <a:srgbClr val="B7A99A"/>
      </a:accent2>
      <a:accent3>
        <a:srgbClr val="7BA7BC"/>
      </a:accent3>
      <a:accent4>
        <a:srgbClr val="EFB661"/>
      </a:accent4>
      <a:accent5>
        <a:srgbClr val="908CC2"/>
      </a:accent5>
      <a:accent6>
        <a:srgbClr val="9ABEC0"/>
      </a:accent6>
      <a:hlink>
        <a:srgbClr val="CE1126"/>
      </a:hlink>
      <a:folHlink>
        <a:srgbClr val="000000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Collins_PPT_Non_tech_data_16x9_internal" id="{CEE6B5AF-07FB-0748-98AF-63CE769F1DB9}" vid="{DD21F810-6529-134C-A0E9-6172EE3E76A7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18958</TotalTime>
  <Words>1269</Words>
  <Application>Microsoft Office PowerPoint</Application>
  <PresentationFormat>On-screen Show (16:9)</PresentationFormat>
  <Paragraphs>188</Paragraphs>
  <Slides>17</Slides>
  <Notes>4</Notes>
  <HiddenSlides>3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Arial Regular</vt:lpstr>
      <vt:lpstr>Calibri</vt:lpstr>
      <vt:lpstr>Consolas</vt:lpstr>
      <vt:lpstr>Lucida Console</vt:lpstr>
      <vt:lpstr>Noto Sans Symbols</vt:lpstr>
      <vt:lpstr>Tahoma</vt:lpstr>
      <vt:lpstr>Tw Cen MT</vt:lpstr>
      <vt:lpstr>Verdana</vt:lpstr>
      <vt:lpstr>Collins Aerospace 16x9</vt:lpstr>
      <vt:lpstr>3_Collins Aerospace 16x9</vt:lpstr>
      <vt:lpstr>1_Collins Masters: Content</vt:lpstr>
      <vt:lpstr>2_Collins Masters: Content</vt:lpstr>
      <vt:lpstr>So you want to put a neural network on an airplane…</vt:lpstr>
      <vt:lpstr>What could possibly go wrong?</vt:lpstr>
      <vt:lpstr>What could possibly go wrong?</vt:lpstr>
      <vt:lpstr>PowerPoint Presentation</vt:lpstr>
      <vt:lpstr>Why?</vt:lpstr>
      <vt:lpstr>What’s different with ML?</vt:lpstr>
      <vt:lpstr>Assurance Challenges for Machine Learning</vt:lpstr>
      <vt:lpstr>Certification Challenges</vt:lpstr>
      <vt:lpstr>EASA Approach to ML</vt:lpstr>
      <vt:lpstr>FAA Approach to ML</vt:lpstr>
      <vt:lpstr>SAE G34 / EUROCAE WG-114</vt:lpstr>
      <vt:lpstr>Unintended behaviors</vt:lpstr>
      <vt:lpstr>Aviation ML Applications</vt:lpstr>
      <vt:lpstr>First Steps : DAL D</vt:lpstr>
      <vt:lpstr>First Steps : Simple NN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TPCAS GEN GUIDELINES</dc:title>
  <dc:creator>Escande, Michel</dc:creator>
  <cp:lastModifiedBy>Cofer, Darren D                            Collins</cp:lastModifiedBy>
  <cp:revision>30</cp:revision>
  <dcterms:modified xsi:type="dcterms:W3CDTF">2023-08-10T03:22:34Z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447dd6a-a4a1-440b-a6a3-9124ef1ee017_Enabled">
    <vt:lpwstr>true</vt:lpwstr>
  </property>
  <property fmtid="{D5CDD505-2E9C-101B-9397-08002B2CF9AE}" pid="3" name="MSIP_Label_4447dd6a-a4a1-440b-a6a3-9124ef1ee017_SetDate">
    <vt:lpwstr>2021-12-22T15:47:49Z</vt:lpwstr>
  </property>
  <property fmtid="{D5CDD505-2E9C-101B-9397-08002B2CF9AE}" pid="4" name="MSIP_Label_4447dd6a-a4a1-440b-a6a3-9124ef1ee017_Method">
    <vt:lpwstr>Privileged</vt:lpwstr>
  </property>
  <property fmtid="{D5CDD505-2E9C-101B-9397-08002B2CF9AE}" pid="5" name="MSIP_Label_4447dd6a-a4a1-440b-a6a3-9124ef1ee017_Name">
    <vt:lpwstr>NO TECH DATA</vt:lpwstr>
  </property>
  <property fmtid="{D5CDD505-2E9C-101B-9397-08002B2CF9AE}" pid="6" name="MSIP_Label_4447dd6a-a4a1-440b-a6a3-9124ef1ee017_SiteId">
    <vt:lpwstr>7a18110d-ef9b-4274-acef-e62ab0fe28ed</vt:lpwstr>
  </property>
  <property fmtid="{D5CDD505-2E9C-101B-9397-08002B2CF9AE}" pid="7" name="MSIP_Label_4447dd6a-a4a1-440b-a6a3-9124ef1ee017_ActionId">
    <vt:lpwstr>d23337b5-79f3-4f85-822c-011b76f7b1a2</vt:lpwstr>
  </property>
  <property fmtid="{D5CDD505-2E9C-101B-9397-08002B2CF9AE}" pid="8" name="MSIP_Label_4447dd6a-a4a1-440b-a6a3-9124ef1ee017_ContentBits">
    <vt:lpwstr>0</vt:lpwstr>
  </property>
</Properties>
</file>